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notesMasterIdLst>
    <p:notesMasterId r:id="rId34"/>
  </p:notesMasterIdLst>
  <p:sldIdLst>
    <p:sldId id="256" r:id="rId2"/>
    <p:sldId id="257" r:id="rId3"/>
    <p:sldId id="448" r:id="rId4"/>
    <p:sldId id="454" r:id="rId5"/>
    <p:sldId id="457" r:id="rId6"/>
    <p:sldId id="456" r:id="rId7"/>
    <p:sldId id="458" r:id="rId8"/>
    <p:sldId id="262" r:id="rId9"/>
    <p:sldId id="263" r:id="rId10"/>
    <p:sldId id="259" r:id="rId11"/>
    <p:sldId id="477" r:id="rId12"/>
    <p:sldId id="322" r:id="rId13"/>
    <p:sldId id="311" r:id="rId14"/>
    <p:sldId id="332" r:id="rId15"/>
    <p:sldId id="328" r:id="rId16"/>
    <p:sldId id="329" r:id="rId17"/>
    <p:sldId id="473" r:id="rId18"/>
    <p:sldId id="331" r:id="rId19"/>
    <p:sldId id="474" r:id="rId20"/>
    <p:sldId id="463" r:id="rId21"/>
    <p:sldId id="349" r:id="rId22"/>
    <p:sldId id="470" r:id="rId23"/>
    <p:sldId id="350" r:id="rId24"/>
    <p:sldId id="471" r:id="rId25"/>
    <p:sldId id="351" r:id="rId26"/>
    <p:sldId id="472" r:id="rId27"/>
    <p:sldId id="352" r:id="rId28"/>
    <p:sldId id="455" r:id="rId29"/>
    <p:sldId id="475" r:id="rId30"/>
    <p:sldId id="476" r:id="rId31"/>
    <p:sldId id="459" r:id="rId32"/>
    <p:sldId id="327" r:id="rId33"/>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A6BB5762-1297-4CCC-9BED-C6F4FEA87548}" type="datetimeFigureOut">
              <a:rPr lang="it-IT" smtClean="0"/>
              <a:t>18/05/2022</a:t>
            </a:fld>
            <a:endParaRPr lang="it-IT"/>
          </a:p>
        </p:txBody>
      </p:sp>
      <p:sp>
        <p:nvSpPr>
          <p:cNvPr id="4" name="Segnaposto immagine diapositiva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8E7BFAAD-D1A4-48DF-8F0C-C843A56D332D}" type="slidenum">
              <a:rPr lang="it-IT" smtClean="0"/>
              <a:t>‹N›</a:t>
            </a:fld>
            <a:endParaRPr lang="it-IT"/>
          </a:p>
        </p:txBody>
      </p:sp>
    </p:spTree>
    <p:extLst>
      <p:ext uri="{BB962C8B-B14F-4D97-AF65-F5344CB8AC3E}">
        <p14:creationId xmlns:p14="http://schemas.microsoft.com/office/powerpoint/2010/main" val="328761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76117" y="4722694"/>
            <a:ext cx="540893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114EEC7F-A455-4314-A367-32ABBAF963B6}" type="datetime1">
              <a:rPr lang="en-US" smtClean="0"/>
              <a:t>5/18/2022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90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4356BBF9-F8F3-400E-8306-25BA921DE544}" type="datetime1">
              <a:rPr lang="en-US" smtClean="0"/>
              <a:t>5/18/2022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83299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A0F849DD-E149-409E-93E0-87EA11C7DC8B}" type="datetime1">
              <a:rPr lang="en-US" smtClean="0"/>
              <a:t>5/18/2022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57302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3"/>
            <a:ext cx="10972800" cy="114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1215600" y="1600200"/>
            <a:ext cx="9760800" cy="49676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5730200" y="6479803"/>
            <a:ext cx="7316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ctr"/>
            <a:fld id="{00000000-1234-1234-1234-123412341234}" type="slidenum">
              <a:rPr lang="it-IT" smtClean="0"/>
              <a:pPr algn="ctr"/>
              <a:t>‹N›</a:t>
            </a:fld>
            <a:endParaRPr lang="it-IT"/>
          </a:p>
        </p:txBody>
      </p:sp>
    </p:spTree>
    <p:extLst>
      <p:ext uri="{BB962C8B-B14F-4D97-AF65-F5344CB8AC3E}">
        <p14:creationId xmlns:p14="http://schemas.microsoft.com/office/powerpoint/2010/main" val="316666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E3C2C69-89C4-42A5-918D-E3B56A231D88}" type="datetime1">
              <a:rPr lang="en-US" smtClean="0"/>
              <a:t>5/18/2022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75648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3CA930DD-F061-43B3-9E1A-64EFC538929F}" type="datetime1">
              <a:rPr lang="en-US" smtClean="0"/>
              <a:t>5/18/2022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3849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F8E7E07C-7867-4478-B358-2A4C33ACE595}" type="datetime1">
              <a:rPr lang="en-US" smtClean="0"/>
              <a:t>5/18/2022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46865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85E3A981-0B4A-416D-9BA2-7D3F69CBFEB5}" type="datetime1">
              <a:rPr lang="en-US" smtClean="0"/>
              <a:t>5/18/2022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89398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8810419C-8C02-4282-988C-44EBFCA42C8D}" type="datetime1">
              <a:rPr lang="en-US" smtClean="0"/>
              <a:t>5/18/2022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0859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6634E378-D297-4352-8071-6DB1F6F2E7CA}" type="datetime1">
              <a:rPr lang="en-US" smtClean="0"/>
              <a:t>5/18/2022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3735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20301EB-D768-4AA7-81E7-0317F2606D7C}" type="datetime1">
              <a:rPr lang="en-US" smtClean="0"/>
              <a:t>5/18/2022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01786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BDEC660-2594-4482-98A7-056659A1D591}" type="datetime1">
              <a:rPr lang="en-US" smtClean="0"/>
              <a:t>5/18/2022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88627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61497-354F-41B7-BC3A-C7EBAE7B923D}" type="datetime1">
              <a:rPr lang="en-US" smtClean="0"/>
              <a:t>5/18/2022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32341481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 id="2147483711"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illi multicolori collegati da un filo nero">
            <a:extLst>
              <a:ext uri="{FF2B5EF4-FFF2-40B4-BE49-F238E27FC236}">
                <a16:creationId xmlns:a16="http://schemas.microsoft.com/office/drawing/2014/main" id="{590A9450-1EA4-42C8-A621-933D797C8CEF}"/>
              </a:ext>
            </a:extLst>
          </p:cNvPr>
          <p:cNvPicPr>
            <a:picLocks noChangeAspect="1"/>
          </p:cNvPicPr>
          <p:nvPr/>
        </p:nvPicPr>
        <p:blipFill rotWithShape="1">
          <a:blip r:embed="rId2"/>
          <a:srcRect t="7865" b="7865"/>
          <a:stretch/>
        </p:blipFill>
        <p:spPr>
          <a:xfrm>
            <a:off x="20" y="10"/>
            <a:ext cx="12191981" cy="6857990"/>
          </a:xfrm>
          <a:prstGeom prst="rect">
            <a:avLst/>
          </a:prstGeom>
        </p:spPr>
      </p:pic>
      <p:sp>
        <p:nvSpPr>
          <p:cNvPr id="27"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B346D20-D645-4771-9055-81F72AF92438}"/>
              </a:ext>
            </a:extLst>
          </p:cNvPr>
          <p:cNvSpPr>
            <a:spLocks noGrp="1"/>
          </p:cNvSpPr>
          <p:nvPr>
            <p:ph type="ctrTitle"/>
          </p:nvPr>
        </p:nvSpPr>
        <p:spPr>
          <a:xfrm>
            <a:off x="-3" y="3144520"/>
            <a:ext cx="12191980" cy="2387600"/>
          </a:xfrm>
        </p:spPr>
        <p:txBody>
          <a:bodyPr>
            <a:normAutofit fontScale="90000"/>
          </a:bodyPr>
          <a:lstStyle/>
          <a:p>
            <a:pPr algn="ctr"/>
            <a:r>
              <a:rPr lang="it-IT" sz="6600" dirty="0">
                <a:solidFill>
                  <a:srgbClr val="00B0F0"/>
                </a:solidFill>
              </a:rPr>
              <a:t>DIVENTARE GRANDI ALLA RIPRESA DELLA STORIA: A CHE COSA SERVONO LE COMPETENZE SOCIALI ED EMOTIVE</a:t>
            </a:r>
          </a:p>
        </p:txBody>
      </p:sp>
      <p:sp>
        <p:nvSpPr>
          <p:cNvPr id="28"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4CA077F8-86EF-44B1-9737-19A03E51B027}"/>
              </a:ext>
            </a:extLst>
          </p:cNvPr>
          <p:cNvSpPr>
            <a:spLocks noGrp="1"/>
          </p:cNvSpPr>
          <p:nvPr>
            <p:ph type="subTitle" idx="1"/>
          </p:nvPr>
        </p:nvSpPr>
        <p:spPr>
          <a:xfrm>
            <a:off x="404553" y="5624945"/>
            <a:ext cx="9946810" cy="592975"/>
          </a:xfrm>
        </p:spPr>
        <p:txBody>
          <a:bodyPr anchor="ctr">
            <a:noAutofit/>
          </a:bodyPr>
          <a:lstStyle/>
          <a:p>
            <a:pPr algn="ctr"/>
            <a:r>
              <a:rPr lang="it-IT" sz="4400" dirty="0"/>
              <a:t>Andrea M. Maccarini</a:t>
            </a:r>
          </a:p>
        </p:txBody>
      </p:sp>
      <p:sp>
        <p:nvSpPr>
          <p:cNvPr id="5" name="Segnaposto numero diapositiva 4">
            <a:extLst>
              <a:ext uri="{FF2B5EF4-FFF2-40B4-BE49-F238E27FC236}">
                <a16:creationId xmlns:a16="http://schemas.microsoft.com/office/drawing/2014/main" id="{D0563047-D80A-49BF-8931-80390C901382}"/>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1418933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17A36-FA14-42EF-BBE0-1CCD9E67B473}"/>
              </a:ext>
            </a:extLst>
          </p:cNvPr>
          <p:cNvSpPr>
            <a:spLocks noGrp="1"/>
          </p:cNvSpPr>
          <p:nvPr>
            <p:ph type="title"/>
          </p:nvPr>
        </p:nvSpPr>
        <p:spPr/>
        <p:txBody>
          <a:bodyPr>
            <a:normAutofit fontScale="90000"/>
          </a:bodyPr>
          <a:lstStyle/>
          <a:p>
            <a:pPr algn="ctr"/>
            <a:r>
              <a:rPr lang="it-IT" dirty="0"/>
              <a:t>2</a:t>
            </a:r>
            <a:r>
              <a:rPr lang="it-IT" b="1" dirty="0"/>
              <a:t>. </a:t>
            </a:r>
            <a:r>
              <a:rPr lang="it-IT" dirty="0"/>
              <a:t>Ma</a:t>
            </a:r>
            <a:r>
              <a:rPr lang="it-IT" b="1" dirty="0"/>
              <a:t>, ora: che cosa sono le competenze socio-emozionali?  </a:t>
            </a:r>
          </a:p>
        </p:txBody>
      </p:sp>
      <p:sp>
        <p:nvSpPr>
          <p:cNvPr id="3" name="Segnaposto contenuto 2">
            <a:extLst>
              <a:ext uri="{FF2B5EF4-FFF2-40B4-BE49-F238E27FC236}">
                <a16:creationId xmlns:a16="http://schemas.microsoft.com/office/drawing/2014/main" id="{2DD417CB-429C-426E-9A9C-6E901CEFC2D8}"/>
              </a:ext>
            </a:extLst>
          </p:cNvPr>
          <p:cNvSpPr>
            <a:spLocks noGrp="1"/>
          </p:cNvSpPr>
          <p:nvPr>
            <p:ph idx="1"/>
          </p:nvPr>
        </p:nvSpPr>
        <p:spPr>
          <a:xfrm>
            <a:off x="754601" y="2139518"/>
            <a:ext cx="11114149" cy="4216832"/>
          </a:xfrm>
        </p:spPr>
        <p:txBody>
          <a:bodyPr/>
          <a:lstStyle/>
          <a:p>
            <a:pPr marL="165100" indent="0">
              <a:buNone/>
            </a:pPr>
            <a:r>
              <a:rPr lang="it-IT" sz="2800" dirty="0">
                <a:latin typeface="Permanent Marker" panose="020B0604020202020204" charset="0"/>
              </a:rPr>
              <a:t>«</a:t>
            </a:r>
            <a:r>
              <a:rPr lang="it-IT" sz="2800" dirty="0" err="1">
                <a:latin typeface="Permanent Marker" panose="020B0604020202020204" charset="0"/>
              </a:rPr>
              <a:t>capacita’</a:t>
            </a:r>
            <a:r>
              <a:rPr lang="it-IT" sz="2800" dirty="0">
                <a:latin typeface="Permanent Marker" panose="020B0604020202020204" charset="0"/>
              </a:rPr>
              <a:t> individuali che (a) si manifestano in modelli coerenti di pensiero, sentimento e comportamento, (b) possono essere sviluppate attraverso esperienze di apprendimento formali e informali e (c) influiscono su importanti esiti socio-economici lungo tutto il corso della vita».</a:t>
            </a:r>
          </a:p>
          <a:p>
            <a:pPr marL="165100" indent="0">
              <a:buNone/>
            </a:pPr>
            <a:r>
              <a:rPr lang="it-IT" sz="2800" dirty="0">
                <a:latin typeface="Permanent Marker" panose="020B0604020202020204" charset="0"/>
              </a:rPr>
              <a:t>(John e De </a:t>
            </a:r>
            <a:r>
              <a:rPr lang="it-IT" sz="2800" dirty="0" err="1">
                <a:latin typeface="Permanent Marker" panose="020B0604020202020204" charset="0"/>
              </a:rPr>
              <a:t>Fruyt</a:t>
            </a:r>
            <a:r>
              <a:rPr lang="it-IT" sz="2800" dirty="0">
                <a:latin typeface="Permanent Marker" panose="020B0604020202020204" charset="0"/>
              </a:rPr>
              <a:t> 2015)</a:t>
            </a:r>
          </a:p>
          <a:p>
            <a:pPr marL="165100" indent="0">
              <a:buNone/>
            </a:pPr>
            <a:endParaRPr lang="it-IT" sz="2400" dirty="0">
              <a:latin typeface="Permanent Marker" panose="020B0604020202020204" charset="0"/>
            </a:endParaRPr>
          </a:p>
          <a:p>
            <a:endParaRPr lang="it-IT" dirty="0"/>
          </a:p>
        </p:txBody>
      </p:sp>
      <p:sp>
        <p:nvSpPr>
          <p:cNvPr id="5" name="Segnaposto numero diapositiva 4">
            <a:extLst>
              <a:ext uri="{FF2B5EF4-FFF2-40B4-BE49-F238E27FC236}">
                <a16:creationId xmlns:a16="http://schemas.microsoft.com/office/drawing/2014/main" id="{E83D2B30-3F0D-4984-9074-6FE363A4ABDF}"/>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Picture 2">
            <a:extLst>
              <a:ext uri="{FF2B5EF4-FFF2-40B4-BE49-F238E27FC236}">
                <a16:creationId xmlns:a16="http://schemas.microsoft.com/office/drawing/2014/main" id="{32D0F996-07AA-4D12-828D-F7F5166A7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649" y="3959439"/>
            <a:ext cx="6821102" cy="267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68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E0E5C-D47F-4702-923F-7BAE1B0BD768}"/>
              </a:ext>
            </a:extLst>
          </p:cNvPr>
          <p:cNvSpPr>
            <a:spLocks noGrp="1"/>
          </p:cNvSpPr>
          <p:nvPr>
            <p:ph type="title"/>
          </p:nvPr>
        </p:nvSpPr>
        <p:spPr/>
        <p:txBody>
          <a:bodyPr/>
          <a:lstStyle/>
          <a:p>
            <a:r>
              <a:rPr lang="it-IT" dirty="0"/>
              <a:t>Esempi:</a:t>
            </a:r>
          </a:p>
        </p:txBody>
      </p:sp>
      <p:sp>
        <p:nvSpPr>
          <p:cNvPr id="3" name="Segnaposto contenuto 2">
            <a:extLst>
              <a:ext uri="{FF2B5EF4-FFF2-40B4-BE49-F238E27FC236}">
                <a16:creationId xmlns:a16="http://schemas.microsoft.com/office/drawing/2014/main" id="{189AF8EB-5DE5-443C-9470-475B8AA60A80}"/>
              </a:ext>
            </a:extLst>
          </p:cNvPr>
          <p:cNvSpPr>
            <a:spLocks noGrp="1"/>
          </p:cNvSpPr>
          <p:nvPr>
            <p:ph idx="1"/>
          </p:nvPr>
        </p:nvSpPr>
        <p:spPr>
          <a:xfrm>
            <a:off x="780176" y="1610686"/>
            <a:ext cx="10503520" cy="4907559"/>
          </a:xfrm>
        </p:spPr>
        <p:txBody>
          <a:bodyPr>
            <a:normAutofit lnSpcReduction="10000"/>
          </a:bodyPr>
          <a:lstStyle/>
          <a:p>
            <a:r>
              <a:rPr lang="it-IT" dirty="0"/>
              <a:t>Assertività</a:t>
            </a:r>
          </a:p>
          <a:p>
            <a:r>
              <a:rPr lang="it-IT" dirty="0"/>
              <a:t>Capacità di cooperazione</a:t>
            </a:r>
          </a:p>
          <a:p>
            <a:r>
              <a:rPr lang="it-IT" dirty="0"/>
              <a:t>Perseveranza</a:t>
            </a:r>
          </a:p>
          <a:p>
            <a:r>
              <a:rPr lang="it-IT" dirty="0"/>
              <a:t>Resistenza allo stress</a:t>
            </a:r>
          </a:p>
          <a:p>
            <a:r>
              <a:rPr lang="it-IT" dirty="0"/>
              <a:t>Socievolezza</a:t>
            </a:r>
          </a:p>
          <a:p>
            <a:r>
              <a:rPr lang="it-IT" dirty="0"/>
              <a:t>Apertura all’esperienza</a:t>
            </a:r>
          </a:p>
          <a:p>
            <a:r>
              <a:rPr lang="it-IT" dirty="0"/>
              <a:t>Senso di responsabilità</a:t>
            </a:r>
          </a:p>
          <a:p>
            <a:r>
              <a:rPr lang="it-IT" dirty="0"/>
              <a:t>Fiducia </a:t>
            </a:r>
          </a:p>
          <a:p>
            <a:r>
              <a:rPr lang="it-IT" dirty="0"/>
              <a:t>Empatia </a:t>
            </a:r>
          </a:p>
          <a:p>
            <a:r>
              <a:rPr lang="it-IT" dirty="0"/>
              <a:t>Capacità di differimento delle gratificazioni </a:t>
            </a:r>
          </a:p>
        </p:txBody>
      </p:sp>
      <p:sp>
        <p:nvSpPr>
          <p:cNvPr id="4" name="Segnaposto numero diapositiva 3">
            <a:extLst>
              <a:ext uri="{FF2B5EF4-FFF2-40B4-BE49-F238E27FC236}">
                <a16:creationId xmlns:a16="http://schemas.microsoft.com/office/drawing/2014/main" id="{20CC379D-0A3F-4E17-B6A6-36D08CD72F1A}"/>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46644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E5E8CD9-53B3-4DD8-B62A-0C7E064CF464}"/>
              </a:ext>
            </a:extLst>
          </p:cNvPr>
          <p:cNvSpPr>
            <a:spLocks noGrp="1"/>
          </p:cNvSpPr>
          <p:nvPr>
            <p:ph type="title"/>
          </p:nvPr>
        </p:nvSpPr>
        <p:spPr>
          <a:xfrm>
            <a:off x="7255564" y="834888"/>
            <a:ext cx="4314645" cy="1268958"/>
          </a:xfrm>
        </p:spPr>
        <p:txBody>
          <a:bodyPr anchor="b">
            <a:normAutofit/>
          </a:bodyPr>
          <a:lstStyle/>
          <a:p>
            <a:r>
              <a:rPr lang="it-IT" sz="3200"/>
              <a:t>E p</a:t>
            </a:r>
            <a:r>
              <a:rPr lang="it-IT" sz="3200" b="1"/>
              <a:t>erche’ le chiamiamo cosi’?</a:t>
            </a:r>
          </a:p>
        </p:txBody>
      </p:sp>
      <p:pic>
        <p:nvPicPr>
          <p:cNvPr id="6" name="Immagine 5" descr="Immagine che contiene primate, mammifero, scimmia&#10;&#10;Descrizione generata automaticamente">
            <a:extLst>
              <a:ext uri="{FF2B5EF4-FFF2-40B4-BE49-F238E27FC236}">
                <a16:creationId xmlns:a16="http://schemas.microsoft.com/office/drawing/2014/main" id="{99FBF176-CB19-4544-AAD4-8E4D35D17C4B}"/>
              </a:ext>
            </a:extLst>
          </p:cNvPr>
          <p:cNvPicPr>
            <a:picLocks noChangeAspect="1"/>
          </p:cNvPicPr>
          <p:nvPr/>
        </p:nvPicPr>
        <p:blipFill rotWithShape="1">
          <a:blip r:embed="rId2"/>
          <a:srcRect l="11729" r="14808"/>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9" name="Rectangle 2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BC38AEB5-245E-463B-BDAB-8791C3EB4A9F}"/>
              </a:ext>
            </a:extLst>
          </p:cNvPr>
          <p:cNvSpPr>
            <a:spLocks noGrp="1"/>
          </p:cNvSpPr>
          <p:nvPr>
            <p:ph idx="1"/>
          </p:nvPr>
        </p:nvSpPr>
        <p:spPr>
          <a:xfrm>
            <a:off x="7255563" y="2557587"/>
            <a:ext cx="4314645" cy="3717317"/>
          </a:xfrm>
        </p:spPr>
        <p:txBody>
          <a:bodyPr anchor="t">
            <a:noAutofit/>
          </a:bodyPr>
          <a:lstStyle/>
          <a:p>
            <a:pPr marL="0" indent="0">
              <a:buNone/>
            </a:pPr>
            <a:r>
              <a:rPr lang="it-IT" sz="2800" dirty="0"/>
              <a:t>«non cognitive»?</a:t>
            </a:r>
          </a:p>
          <a:p>
            <a:pPr marL="0" indent="0">
              <a:buNone/>
            </a:pPr>
            <a:endParaRPr lang="it-IT" sz="2800" dirty="0"/>
          </a:p>
          <a:p>
            <a:pPr marL="0" indent="0">
              <a:buNone/>
            </a:pPr>
            <a:r>
              <a:rPr lang="it-IT" sz="2800" dirty="0"/>
              <a:t>«soft»? </a:t>
            </a:r>
          </a:p>
          <a:p>
            <a:pPr marL="0" indent="0">
              <a:buNone/>
            </a:pPr>
            <a:endParaRPr lang="it-IT" sz="2800" dirty="0"/>
          </a:p>
          <a:p>
            <a:pPr marL="0" indent="0">
              <a:buNone/>
            </a:pPr>
            <a:r>
              <a:rPr lang="it-IT" sz="2800" dirty="0"/>
              <a:t>«trasversali»? </a:t>
            </a:r>
          </a:p>
          <a:p>
            <a:pPr marL="0" indent="0">
              <a:buNone/>
            </a:pPr>
            <a:endParaRPr lang="it-IT" sz="2800" dirty="0"/>
          </a:p>
          <a:p>
            <a:pPr marL="0" indent="0">
              <a:buNone/>
            </a:pPr>
            <a:r>
              <a:rPr lang="it-IT" sz="2800" dirty="0"/>
              <a:t>                </a:t>
            </a:r>
            <a:r>
              <a:rPr lang="it-IT" sz="2800" b="1" dirty="0"/>
              <a:t>Uhm………</a:t>
            </a:r>
          </a:p>
        </p:txBody>
      </p:sp>
      <p:sp>
        <p:nvSpPr>
          <p:cNvPr id="5" name="Segnaposto numero diapositiva 4">
            <a:extLst>
              <a:ext uri="{FF2B5EF4-FFF2-40B4-BE49-F238E27FC236}">
                <a16:creationId xmlns:a16="http://schemas.microsoft.com/office/drawing/2014/main" id="{8842D8C5-21D5-48B2-939F-3988D4D395AE}"/>
              </a:ext>
            </a:extLst>
          </p:cNvPr>
          <p:cNvSpPr>
            <a:spLocks noGrp="1"/>
          </p:cNvSpPr>
          <p:nvPr>
            <p:ph type="sldNum" sz="quarter" idx="12"/>
          </p:nvPr>
        </p:nvSpPr>
        <p:spPr>
          <a:xfrm>
            <a:off x="10512543" y="6356350"/>
            <a:ext cx="1039115" cy="365125"/>
          </a:xfrm>
        </p:spPr>
        <p:txBody>
          <a:bodyPr>
            <a:normAutofit/>
          </a:bodyPr>
          <a:lstStyle/>
          <a:p>
            <a:pPr>
              <a:spcAft>
                <a:spcPts val="600"/>
              </a:spcAft>
            </a:pPr>
            <a:fld id="{6D22F896-40B5-4ADD-8801-0D06FADFA095}" type="slidenum">
              <a:rPr lang="en-US" smtClean="0"/>
              <a:pPr>
                <a:spcAft>
                  <a:spcPts val="600"/>
                </a:spcAft>
              </a:pPr>
              <a:t>12</a:t>
            </a:fld>
            <a:endParaRPr lang="en-US"/>
          </a:p>
        </p:txBody>
      </p:sp>
    </p:spTree>
    <p:extLst>
      <p:ext uri="{BB962C8B-B14F-4D97-AF65-F5344CB8AC3E}">
        <p14:creationId xmlns:p14="http://schemas.microsoft.com/office/powerpoint/2010/main" val="264431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CD05D-1D25-43B8-9F77-65A7375B1E82}"/>
              </a:ext>
            </a:extLst>
          </p:cNvPr>
          <p:cNvSpPr>
            <a:spLocks noGrp="1"/>
          </p:cNvSpPr>
          <p:nvPr>
            <p:ph type="title"/>
          </p:nvPr>
        </p:nvSpPr>
        <p:spPr/>
        <p:txBody>
          <a:bodyPr/>
          <a:lstStyle/>
          <a:p>
            <a:pPr algn="ctr"/>
            <a:r>
              <a:rPr lang="it-IT" b="1" dirty="0"/>
              <a:t>In sintesi:</a:t>
            </a:r>
          </a:p>
        </p:txBody>
      </p:sp>
      <p:sp>
        <p:nvSpPr>
          <p:cNvPr id="3" name="Segnaposto contenuto 2">
            <a:extLst>
              <a:ext uri="{FF2B5EF4-FFF2-40B4-BE49-F238E27FC236}">
                <a16:creationId xmlns:a16="http://schemas.microsoft.com/office/drawing/2014/main" id="{EE4E86D3-33E9-4AE0-830B-C8ABA0FC4B08}"/>
              </a:ext>
            </a:extLst>
          </p:cNvPr>
          <p:cNvSpPr>
            <a:spLocks noGrp="1"/>
          </p:cNvSpPr>
          <p:nvPr>
            <p:ph idx="1"/>
          </p:nvPr>
        </p:nvSpPr>
        <p:spPr>
          <a:xfrm>
            <a:off x="363983" y="1728216"/>
            <a:ext cx="11398929" cy="4885648"/>
          </a:xfrm>
        </p:spPr>
        <p:txBody>
          <a:bodyPr>
            <a:normAutofit fontScale="92500"/>
          </a:bodyPr>
          <a:lstStyle/>
          <a:p>
            <a:pPr marL="165100" indent="0">
              <a:buNone/>
            </a:pPr>
            <a:r>
              <a:rPr lang="it-IT" dirty="0">
                <a:latin typeface="+mj-lt"/>
              </a:rPr>
              <a:t>SI TRATTA DI QUALITA’ NON (soltanto) INNATE, MA CHE SI SVILUPPANO ATTRAVERSO ESPERIENZE, PROCESSI E INTERAZIONI SOCIALI (EDUCAZIONE, SOCIALIZZAZIONE) – IN RELAZIONE A DISPOSIZIONI GENETICHE</a:t>
            </a:r>
          </a:p>
          <a:p>
            <a:pPr marL="165100" indent="0">
              <a:buNone/>
            </a:pPr>
            <a:endParaRPr lang="it-IT" dirty="0">
              <a:latin typeface="+mj-lt"/>
            </a:endParaRPr>
          </a:p>
          <a:p>
            <a:pPr marL="165100" indent="0">
              <a:buNone/>
            </a:pPr>
            <a:r>
              <a:rPr lang="it-IT" dirty="0">
                <a:latin typeface="+mj-lt"/>
              </a:rPr>
              <a:t>HANNO DIMENSIONI (a) COMPORTAMENTALE, AFFETTIVA E COGNITIVA; (b) DI </a:t>
            </a:r>
            <a:r>
              <a:rPr lang="it-IT" i="1" dirty="0">
                <a:latin typeface="+mj-lt"/>
              </a:rPr>
              <a:t>PERFORMANCE</a:t>
            </a:r>
            <a:r>
              <a:rPr lang="it-IT" dirty="0">
                <a:latin typeface="+mj-lt"/>
              </a:rPr>
              <a:t> E MORALE </a:t>
            </a:r>
          </a:p>
          <a:p>
            <a:pPr marL="165100" indent="0">
              <a:buNone/>
            </a:pPr>
            <a:endParaRPr lang="it-IT" dirty="0">
              <a:latin typeface="+mj-lt"/>
            </a:endParaRPr>
          </a:p>
          <a:p>
            <a:pPr marL="165100" indent="0">
              <a:buNone/>
            </a:pPr>
            <a:r>
              <a:rPr lang="it-IT" dirty="0">
                <a:latin typeface="+mj-lt"/>
              </a:rPr>
              <a:t>AGISCONO A PARTIRE DALLA PRIMA INFANZIA E CUMULATIVAMENTE FIN ENTRO L’ETA’ ADULTA. </a:t>
            </a:r>
          </a:p>
          <a:p>
            <a:pPr marL="165100" indent="0">
              <a:buNone/>
            </a:pPr>
            <a:r>
              <a:rPr lang="it-IT" dirty="0">
                <a:latin typeface="+mj-lt"/>
              </a:rPr>
              <a:t>TRE PRINCIPI: MATURITA’, PROGRESSIVA RIGIDITA’, CRISI ADOLESCENZIALE</a:t>
            </a:r>
          </a:p>
          <a:p>
            <a:pPr marL="165100" indent="0">
              <a:buNone/>
            </a:pPr>
            <a:endParaRPr lang="it-IT" dirty="0">
              <a:latin typeface="+mj-lt"/>
            </a:endParaRPr>
          </a:p>
          <a:p>
            <a:endParaRPr lang="it-IT" dirty="0"/>
          </a:p>
        </p:txBody>
      </p:sp>
      <p:sp>
        <p:nvSpPr>
          <p:cNvPr id="5" name="Segnaposto numero diapositiva 4">
            <a:extLst>
              <a:ext uri="{FF2B5EF4-FFF2-40B4-BE49-F238E27FC236}">
                <a16:creationId xmlns:a16="http://schemas.microsoft.com/office/drawing/2014/main" id="{727B0C85-BCF8-47BB-80A0-8A3BA92CC8F7}"/>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2499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A99B2-F3D1-42DD-B489-26192D7A5DE7}"/>
              </a:ext>
            </a:extLst>
          </p:cNvPr>
          <p:cNvSpPr>
            <a:spLocks noGrp="1"/>
          </p:cNvSpPr>
          <p:nvPr>
            <p:ph type="title"/>
          </p:nvPr>
        </p:nvSpPr>
        <p:spPr/>
        <p:txBody>
          <a:bodyPr/>
          <a:lstStyle/>
          <a:p>
            <a:r>
              <a:rPr lang="it-IT" dirty="0"/>
              <a:t>In sintesi (segue): </a:t>
            </a:r>
          </a:p>
        </p:txBody>
      </p:sp>
      <p:sp>
        <p:nvSpPr>
          <p:cNvPr id="3" name="Segnaposto contenuto 2">
            <a:extLst>
              <a:ext uri="{FF2B5EF4-FFF2-40B4-BE49-F238E27FC236}">
                <a16:creationId xmlns:a16="http://schemas.microsoft.com/office/drawing/2014/main" id="{CFC393E0-CB91-46BE-991F-4CCA3D9799DB}"/>
              </a:ext>
            </a:extLst>
          </p:cNvPr>
          <p:cNvSpPr>
            <a:spLocks noGrp="1"/>
          </p:cNvSpPr>
          <p:nvPr>
            <p:ph idx="1"/>
          </p:nvPr>
        </p:nvSpPr>
        <p:spPr>
          <a:xfrm>
            <a:off x="452761" y="1728215"/>
            <a:ext cx="11363418" cy="4993259"/>
          </a:xfrm>
        </p:spPr>
        <p:txBody>
          <a:bodyPr>
            <a:normAutofit/>
          </a:bodyPr>
          <a:lstStyle/>
          <a:p>
            <a:r>
              <a:rPr lang="en-US" sz="2600" dirty="0">
                <a:latin typeface="Calibri" panose="020F0502020204030204" pitchFamily="34" charset="0"/>
                <a:cs typeface="Calibri" panose="020F0502020204030204" pitchFamily="34" charset="0"/>
              </a:rPr>
              <a:t>“DI PIU’” NON SEMPRE EQUIVALE A “MEGLIO” </a:t>
            </a:r>
          </a:p>
          <a:p>
            <a:r>
              <a:rPr lang="it-IT" sz="2600" dirty="0">
                <a:latin typeface="Calibri" panose="020F0502020204030204" pitchFamily="34" charset="0"/>
                <a:cs typeface="Calibri" panose="020F0502020204030204" pitchFamily="34" charset="0"/>
              </a:rPr>
              <a:t>SONO DEFINITE CULTURALMENTE E VALORIZZATE SOCIALMENTE. INDICANO CARATTERISTICHE, BISOGNI E MUTAMENTI DELLA SOCIETA’ E L’IMPATTO DI STRUTTURE E CULTURE SULLA SOGGETTIVITA’ UMANA. QUINDI </a:t>
            </a:r>
            <a:r>
              <a:rPr lang="en-US" sz="2600" dirty="0">
                <a:latin typeface="Calibri" panose="020F0502020204030204" pitchFamily="34" charset="0"/>
                <a:cs typeface="Calibri" panose="020F0502020204030204" pitchFamily="34" charset="0"/>
              </a:rPr>
              <a:t>NORME SOCIALI E CONSIDERAZIONI ETICHE GIOCANO UN RUOLO IMPORTANTE (DIFFERENZE TRA CULTURE)  </a:t>
            </a:r>
          </a:p>
          <a:p>
            <a:r>
              <a:rPr lang="en-US" sz="2600" dirty="0">
                <a:latin typeface="Calibri" panose="020F0502020204030204" pitchFamily="34" charset="0"/>
                <a:cs typeface="Calibri" panose="020F0502020204030204" pitchFamily="34" charset="0"/>
              </a:rPr>
              <a:t>ALCUNE COMPETENZE POSSONO AVERE EFFETTI NEGATIVI PER IL SOGGETTO IN DETERMINATI MOMENTI E CONTESTI SOCIO-CULTURALI </a:t>
            </a:r>
          </a:p>
          <a:p>
            <a:r>
              <a:rPr lang="en-US" sz="2600" dirty="0">
                <a:latin typeface="Calibri" panose="020F0502020204030204" pitchFamily="34" charset="0"/>
                <a:cs typeface="Calibri" panose="020F0502020204030204" pitchFamily="34" charset="0"/>
              </a:rPr>
              <a:t>SONO PIU’ TRASVERSALI DELLE COMPETENZE DISCIPLINARI O TECNICHE  </a:t>
            </a:r>
          </a:p>
          <a:p>
            <a:pPr marL="0" indent="0">
              <a:buNone/>
            </a:pPr>
            <a:endParaRPr lang="it-IT" dirty="0"/>
          </a:p>
        </p:txBody>
      </p:sp>
      <p:sp>
        <p:nvSpPr>
          <p:cNvPr id="4" name="Segnaposto numero diapositiva 3">
            <a:extLst>
              <a:ext uri="{FF2B5EF4-FFF2-40B4-BE49-F238E27FC236}">
                <a16:creationId xmlns:a16="http://schemas.microsoft.com/office/drawing/2014/main" id="{32C576D5-AC47-48F0-9412-8182B63EB2A4}"/>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21721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A5615-0586-4181-A03C-514F712D7128}"/>
              </a:ext>
            </a:extLst>
          </p:cNvPr>
          <p:cNvSpPr>
            <a:spLocks noGrp="1"/>
          </p:cNvSpPr>
          <p:nvPr>
            <p:ph type="title"/>
          </p:nvPr>
        </p:nvSpPr>
        <p:spPr>
          <a:xfrm>
            <a:off x="1115568" y="610783"/>
            <a:ext cx="10168128" cy="1179576"/>
          </a:xfrm>
        </p:spPr>
        <p:txBody>
          <a:bodyPr>
            <a:normAutofit fontScale="90000"/>
          </a:bodyPr>
          <a:lstStyle/>
          <a:p>
            <a:br>
              <a:rPr lang="it-IT" dirty="0">
                <a:highlight>
                  <a:srgbClr val="00FF00"/>
                </a:highlight>
              </a:rPr>
            </a:br>
            <a:r>
              <a:rPr lang="it-IT" dirty="0"/>
              <a:t>3. </a:t>
            </a:r>
            <a:r>
              <a:rPr lang="it-IT" b="1" dirty="0"/>
              <a:t>A che cosa servono? </a:t>
            </a:r>
            <a:br>
              <a:rPr lang="it-IT" b="1" dirty="0">
                <a:highlight>
                  <a:srgbClr val="00FF00"/>
                </a:highlight>
              </a:rPr>
            </a:br>
            <a:br>
              <a:rPr lang="it-IT" b="1" dirty="0">
                <a:highlight>
                  <a:srgbClr val="00FF00"/>
                </a:highlight>
              </a:rPr>
            </a:br>
            <a:endParaRPr lang="it-IT" dirty="0"/>
          </a:p>
        </p:txBody>
      </p:sp>
      <p:sp>
        <p:nvSpPr>
          <p:cNvPr id="3" name="Segnaposto contenuto 2">
            <a:extLst>
              <a:ext uri="{FF2B5EF4-FFF2-40B4-BE49-F238E27FC236}">
                <a16:creationId xmlns:a16="http://schemas.microsoft.com/office/drawing/2014/main" id="{64148791-04A0-4823-BF7D-1CFBC6A12668}"/>
              </a:ext>
            </a:extLst>
          </p:cNvPr>
          <p:cNvSpPr>
            <a:spLocks noGrp="1"/>
          </p:cNvSpPr>
          <p:nvPr>
            <p:ph idx="1"/>
          </p:nvPr>
        </p:nvSpPr>
        <p:spPr>
          <a:xfrm>
            <a:off x="532660" y="1420427"/>
            <a:ext cx="11248008" cy="4935923"/>
          </a:xfrm>
        </p:spPr>
        <p:txBody>
          <a:bodyPr>
            <a:normAutofit lnSpcReduction="10000"/>
          </a:bodyPr>
          <a:lstStyle/>
          <a:p>
            <a:endParaRPr lang="it-IT" sz="2800" dirty="0"/>
          </a:p>
          <a:p>
            <a:r>
              <a:rPr lang="it-IT" sz="2800" dirty="0"/>
              <a:t>Producono effetti sul rendimento scolastico</a:t>
            </a:r>
          </a:p>
          <a:p>
            <a:pPr marL="0" indent="0">
              <a:buNone/>
            </a:pPr>
            <a:endParaRPr lang="it-IT" sz="2800" dirty="0"/>
          </a:p>
          <a:p>
            <a:r>
              <a:rPr lang="it-IT" sz="2800" dirty="0"/>
              <a:t>Producono effetti a lungo termine nel mercato del lavoro</a:t>
            </a:r>
          </a:p>
          <a:p>
            <a:pPr marL="0" indent="0">
              <a:buNone/>
            </a:pPr>
            <a:endParaRPr lang="it-IT" sz="2800" dirty="0"/>
          </a:p>
          <a:p>
            <a:r>
              <a:rPr lang="it-IT" sz="2800" dirty="0"/>
              <a:t>Producono effetti multidimensionali sul </a:t>
            </a:r>
            <a:r>
              <a:rPr lang="it-IT" sz="2800" i="1" dirty="0" err="1"/>
              <a:t>well-being</a:t>
            </a:r>
            <a:r>
              <a:rPr lang="it-IT" sz="2800" dirty="0"/>
              <a:t> complessivo (</a:t>
            </a:r>
            <a:r>
              <a:rPr lang="it-IT" sz="2800" i="1" dirty="0"/>
              <a:t>life </a:t>
            </a:r>
            <a:r>
              <a:rPr lang="it-IT" sz="2800" i="1" dirty="0" err="1"/>
              <a:t>outcomes</a:t>
            </a:r>
            <a:r>
              <a:rPr lang="it-IT" sz="2800" dirty="0"/>
              <a:t>)</a:t>
            </a:r>
          </a:p>
          <a:p>
            <a:pPr marL="0" indent="0">
              <a:buNone/>
            </a:pPr>
            <a:endParaRPr lang="it-IT" sz="2800" dirty="0"/>
          </a:p>
          <a:p>
            <a:r>
              <a:rPr lang="it-IT" sz="2800" dirty="0"/>
              <a:t>E hanno effetti sui comportamenti e l’impegno civico / civile </a:t>
            </a:r>
          </a:p>
        </p:txBody>
      </p:sp>
      <p:sp>
        <p:nvSpPr>
          <p:cNvPr id="4" name="Segnaposto numero diapositiva 3">
            <a:extLst>
              <a:ext uri="{FF2B5EF4-FFF2-40B4-BE49-F238E27FC236}">
                <a16:creationId xmlns:a16="http://schemas.microsoft.com/office/drawing/2014/main" id="{FE7AF335-71C3-4F3F-B570-344953E5E8A2}"/>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22194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592CE-79B8-4200-ABBB-36B3B2FBC197}"/>
              </a:ext>
            </a:extLst>
          </p:cNvPr>
          <p:cNvSpPr>
            <a:spLocks noGrp="1"/>
          </p:cNvSpPr>
          <p:nvPr>
            <p:ph type="title"/>
          </p:nvPr>
        </p:nvSpPr>
        <p:spPr/>
        <p:txBody>
          <a:bodyPr/>
          <a:lstStyle/>
          <a:p>
            <a:r>
              <a:rPr lang="it-IT" dirty="0"/>
              <a:t>Inoltre: sostengono l’inclusione sociale? </a:t>
            </a:r>
          </a:p>
        </p:txBody>
      </p:sp>
      <p:sp>
        <p:nvSpPr>
          <p:cNvPr id="3" name="Segnaposto contenuto 2">
            <a:extLst>
              <a:ext uri="{FF2B5EF4-FFF2-40B4-BE49-F238E27FC236}">
                <a16:creationId xmlns:a16="http://schemas.microsoft.com/office/drawing/2014/main" id="{4F938E3D-61B1-40DB-8101-052918820FB4}"/>
              </a:ext>
            </a:extLst>
          </p:cNvPr>
          <p:cNvSpPr>
            <a:spLocks noGrp="1"/>
          </p:cNvSpPr>
          <p:nvPr>
            <p:ph idx="1"/>
          </p:nvPr>
        </p:nvSpPr>
        <p:spPr>
          <a:xfrm>
            <a:off x="381740" y="1728216"/>
            <a:ext cx="11514337" cy="4993259"/>
          </a:xfrm>
        </p:spPr>
        <p:txBody>
          <a:bodyPr/>
          <a:lstStyle/>
          <a:p>
            <a:endParaRPr lang="it-IT" sz="2400" dirty="0">
              <a:latin typeface="+mj-lt"/>
            </a:endParaRPr>
          </a:p>
          <a:p>
            <a:pPr marL="457200" indent="-457200">
              <a:buAutoNum type="alphaLcParenBoth"/>
            </a:pPr>
            <a:r>
              <a:rPr lang="it-IT" sz="2400" dirty="0">
                <a:latin typeface="+mj-lt"/>
              </a:rPr>
              <a:t>Producono effetti nel contrasto a devianza e comportamenti a rischio</a:t>
            </a:r>
          </a:p>
          <a:p>
            <a:pPr marL="0" indent="0">
              <a:buNone/>
            </a:pPr>
            <a:endParaRPr lang="it-IT" dirty="0">
              <a:latin typeface="+mj-lt"/>
            </a:endParaRPr>
          </a:p>
          <a:p>
            <a:pPr marL="0" indent="0">
              <a:buNone/>
            </a:pPr>
            <a:r>
              <a:rPr lang="it-IT" dirty="0">
                <a:latin typeface="+mj-lt"/>
              </a:rPr>
              <a:t>(b) </a:t>
            </a:r>
            <a:r>
              <a:rPr lang="it-IT" dirty="0"/>
              <a:t>Molte di esse (non tutte) NON sono distribuite originariamente in modo corrispondente alla stratificazione economico-sociale… </a:t>
            </a:r>
          </a:p>
          <a:p>
            <a:r>
              <a:rPr lang="it-IT" dirty="0"/>
              <a:t>… ma sono coltivate e influenzate dall’intero percorso di socializzazione (famiglia, scuola, comunità educante) </a:t>
            </a:r>
          </a:p>
          <a:p>
            <a:r>
              <a:rPr lang="it-IT" dirty="0"/>
              <a:t>Quindi la loro valenza inclusiva non è «automatica», ma dipende dalla valorizzazione in ambiente educativo (Esempio: la «grinta» come fattore esplicativo della riuscita degli alunni immigrati al di sopra della media PISA)</a:t>
            </a:r>
          </a:p>
        </p:txBody>
      </p:sp>
      <p:sp>
        <p:nvSpPr>
          <p:cNvPr id="4" name="Segnaposto numero diapositiva 3">
            <a:extLst>
              <a:ext uri="{FF2B5EF4-FFF2-40B4-BE49-F238E27FC236}">
                <a16:creationId xmlns:a16="http://schemas.microsoft.com/office/drawing/2014/main" id="{5E412A8F-0EF6-4C4D-8866-82A885968D3C}"/>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2710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49CE0B-6017-E5F2-D4AA-3243AB53A87C}"/>
              </a:ext>
            </a:extLst>
          </p:cNvPr>
          <p:cNvSpPr>
            <a:spLocks noGrp="1"/>
          </p:cNvSpPr>
          <p:nvPr>
            <p:ph type="ctrTitle"/>
          </p:nvPr>
        </p:nvSpPr>
        <p:spPr>
          <a:xfrm>
            <a:off x="576072" y="1124712"/>
            <a:ext cx="11036808" cy="5160678"/>
          </a:xfrm>
        </p:spPr>
        <p:txBody>
          <a:bodyPr>
            <a:normAutofit/>
          </a:bodyPr>
          <a:lstStyle/>
          <a:p>
            <a:r>
              <a:rPr lang="it-IT" dirty="0"/>
              <a:t>Come cambiano queste competenze? E che cosa c’entra la scuola?</a:t>
            </a:r>
          </a:p>
        </p:txBody>
      </p:sp>
      <p:sp>
        <p:nvSpPr>
          <p:cNvPr id="3" name="Sottotitolo 2">
            <a:extLst>
              <a:ext uri="{FF2B5EF4-FFF2-40B4-BE49-F238E27FC236}">
                <a16:creationId xmlns:a16="http://schemas.microsoft.com/office/drawing/2014/main" id="{36064B40-3B85-7971-8A1A-AFEBE700AA4C}"/>
              </a:ext>
            </a:extLst>
          </p:cNvPr>
          <p:cNvSpPr>
            <a:spLocks noGrp="1"/>
          </p:cNvSpPr>
          <p:nvPr>
            <p:ph type="subTitle" idx="1"/>
          </p:nvPr>
        </p:nvSpPr>
        <p:spPr/>
        <p:txBody>
          <a:bodyPr/>
          <a:lstStyle/>
          <a:p>
            <a:endParaRPr lang="it-IT" dirty="0"/>
          </a:p>
        </p:txBody>
      </p:sp>
      <p:sp>
        <p:nvSpPr>
          <p:cNvPr id="4" name="Segnaposto numero diapositiva 3">
            <a:extLst>
              <a:ext uri="{FF2B5EF4-FFF2-40B4-BE49-F238E27FC236}">
                <a16:creationId xmlns:a16="http://schemas.microsoft.com/office/drawing/2014/main" id="{13FC9D0A-B1BF-4C85-9767-66A5C0CC8E3E}"/>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100034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7BB54E-A590-437D-B3A9-C6CCE5EA10C8}"/>
              </a:ext>
            </a:extLst>
          </p:cNvPr>
          <p:cNvSpPr>
            <a:spLocks noGrp="1"/>
          </p:cNvSpPr>
          <p:nvPr>
            <p:ph type="title"/>
          </p:nvPr>
        </p:nvSpPr>
        <p:spPr/>
        <p:txBody>
          <a:bodyPr/>
          <a:lstStyle/>
          <a:p>
            <a:r>
              <a:rPr lang="it-IT" dirty="0"/>
              <a:t>Come cambiano le S.E.S.?</a:t>
            </a:r>
          </a:p>
        </p:txBody>
      </p:sp>
      <p:sp>
        <p:nvSpPr>
          <p:cNvPr id="3" name="Segnaposto contenuto 2">
            <a:extLst>
              <a:ext uri="{FF2B5EF4-FFF2-40B4-BE49-F238E27FC236}">
                <a16:creationId xmlns:a16="http://schemas.microsoft.com/office/drawing/2014/main" id="{826F5DAC-0C99-4355-BED0-EFBD1CEC6E71}"/>
              </a:ext>
            </a:extLst>
          </p:cNvPr>
          <p:cNvSpPr>
            <a:spLocks noGrp="1"/>
          </p:cNvSpPr>
          <p:nvPr>
            <p:ph idx="1"/>
          </p:nvPr>
        </p:nvSpPr>
        <p:spPr>
          <a:xfrm>
            <a:off x="479395" y="1728216"/>
            <a:ext cx="11390050" cy="4930036"/>
          </a:xfrm>
        </p:spPr>
        <p:txBody>
          <a:bodyPr>
            <a:normAutofit lnSpcReduction="10000"/>
          </a:bodyPr>
          <a:lstStyle/>
          <a:p>
            <a:pPr marL="0" indent="0">
              <a:buNone/>
            </a:pPr>
            <a:r>
              <a:rPr lang="en-US" sz="3200" dirty="0">
                <a:latin typeface="Calibri" panose="020F0502020204030204" pitchFamily="34" charset="0"/>
                <a:cs typeface="Calibri" panose="020F0502020204030204" pitchFamily="34" charset="0"/>
              </a:rPr>
              <a:t>A LIVELLO INDIVIDUALE, I CAMBIAMENTI NEL LIVELLO DI QUESTE COMPETENZE DIPENDONO DA VARI FATTORI: </a:t>
            </a:r>
            <a:endParaRPr lang="en-US" sz="3000" dirty="0">
              <a:latin typeface="Calibri" panose="020F0502020204030204" pitchFamily="34" charset="0"/>
              <a:cs typeface="Calibri" panose="020F0502020204030204" pitchFamily="34" charset="0"/>
            </a:endParaRPr>
          </a:p>
          <a:p>
            <a:pPr lvl="1"/>
            <a:r>
              <a:rPr lang="en-US" sz="3000" dirty="0">
                <a:latin typeface="Calibri" panose="020F0502020204030204" pitchFamily="34" charset="0"/>
                <a:cs typeface="Calibri" panose="020F0502020204030204" pitchFamily="34" charset="0"/>
              </a:rPr>
              <a:t>EVENTI IMPORTANTI (ESPERIENZE FORTI)</a:t>
            </a:r>
          </a:p>
          <a:p>
            <a:pPr lvl="1"/>
            <a:r>
              <a:rPr lang="en-US" sz="3000" dirty="0">
                <a:latin typeface="Calibri" panose="020F0502020204030204" pitchFamily="34" charset="0"/>
                <a:cs typeface="Calibri" panose="020F0502020204030204" pitchFamily="34" charset="0"/>
              </a:rPr>
              <a:t>ASSUNZIONE DI DIVERSI RUOLI SOCIALI </a:t>
            </a:r>
          </a:p>
          <a:p>
            <a:pPr lvl="1"/>
            <a:r>
              <a:rPr lang="en-US" sz="3000" dirty="0">
                <a:latin typeface="Calibri" panose="020F0502020204030204" pitchFamily="34" charset="0"/>
                <a:cs typeface="Calibri" panose="020F0502020204030204" pitchFamily="34" charset="0"/>
              </a:rPr>
              <a:t>CAMBIAMENTI NELL’AMBIENTE NORMATIVO</a:t>
            </a:r>
          </a:p>
          <a:p>
            <a:pPr lvl="1"/>
            <a:r>
              <a:rPr lang="en-US" sz="3000" dirty="0">
                <a:latin typeface="Calibri" panose="020F0502020204030204" pitchFamily="34" charset="0"/>
                <a:cs typeface="Calibri" panose="020F0502020204030204" pitchFamily="34" charset="0"/>
              </a:rPr>
              <a:t>SFORZO INDIVIDUALE</a:t>
            </a:r>
          </a:p>
          <a:p>
            <a:pPr lvl="1"/>
            <a:r>
              <a:rPr lang="en-US" sz="3000" dirty="0">
                <a:latin typeface="Calibri" panose="020F0502020204030204" pitchFamily="34" charset="0"/>
                <a:cs typeface="Calibri" panose="020F0502020204030204" pitchFamily="34" charset="0"/>
              </a:rPr>
              <a:t>MATURAZIONE SPONTANEA</a:t>
            </a:r>
          </a:p>
          <a:p>
            <a:pPr lvl="1"/>
            <a:r>
              <a:rPr lang="en-US" sz="3000" dirty="0">
                <a:latin typeface="Calibri" panose="020F0502020204030204" pitchFamily="34" charset="0"/>
                <a:cs typeface="Calibri" panose="020F0502020204030204" pitchFamily="34" charset="0"/>
              </a:rPr>
              <a:t>INFLUENZA DELLE RELAZIONI E RETI </a:t>
            </a:r>
          </a:p>
          <a:p>
            <a:pPr lvl="1"/>
            <a:r>
              <a:rPr lang="en-US" sz="3000" b="1" dirty="0">
                <a:latin typeface="Calibri" panose="020F0502020204030204" pitchFamily="34" charset="0"/>
                <a:cs typeface="Calibri" panose="020F0502020204030204" pitchFamily="34" charset="0"/>
              </a:rPr>
              <a:t>INSEGNAMENTO / APPRENDIMENTO FORMALE E INFORMALE</a:t>
            </a:r>
          </a:p>
          <a:p>
            <a:endParaRPr lang="it-IT" dirty="0"/>
          </a:p>
        </p:txBody>
      </p:sp>
      <p:sp>
        <p:nvSpPr>
          <p:cNvPr id="4" name="Segnaposto numero diapositiva 3">
            <a:extLst>
              <a:ext uri="{FF2B5EF4-FFF2-40B4-BE49-F238E27FC236}">
                <a16:creationId xmlns:a16="http://schemas.microsoft.com/office/drawing/2014/main" id="{3FB7280D-0C8F-4FA0-867C-8B51C302E786}"/>
              </a:ext>
            </a:extLst>
          </p:cNvPr>
          <p:cNvSpPr>
            <a:spLocks noGrp="1"/>
          </p:cNvSpPr>
          <p:nvPr>
            <p:ph type="sldNum" sz="quarter" idx="12"/>
          </p:nvPr>
        </p:nvSpPr>
        <p:spPr/>
        <p:txBody>
          <a:bodyPr/>
          <a:lstStyle/>
          <a:p>
            <a:fld id="{B2DC25EE-239B-4C5F-AAD1-255A7D5F1EE2}" type="slidenum">
              <a:rPr lang="en-US" smtClean="0"/>
              <a:t>18</a:t>
            </a:fld>
            <a:endParaRPr lang="en-US"/>
          </a:p>
        </p:txBody>
      </p:sp>
    </p:spTree>
    <p:extLst>
      <p:ext uri="{BB962C8B-B14F-4D97-AF65-F5344CB8AC3E}">
        <p14:creationId xmlns:p14="http://schemas.microsoft.com/office/powerpoint/2010/main" val="388191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ED4571-B878-8061-A184-E80EC01FCA68}"/>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38C8CA02-932F-FB2D-D8FC-88368ECE3E8E}"/>
              </a:ext>
            </a:extLst>
          </p:cNvPr>
          <p:cNvSpPr>
            <a:spLocks noGrp="1"/>
          </p:cNvSpPr>
          <p:nvPr>
            <p:ph idx="1"/>
          </p:nvPr>
        </p:nvSpPr>
        <p:spPr/>
        <p:txBody>
          <a:bodyPr/>
          <a:lstStyle/>
          <a:p>
            <a:pPr marL="0" indent="0">
              <a:buNone/>
            </a:pPr>
            <a:r>
              <a:rPr lang="it-IT" sz="7200" b="1" dirty="0"/>
              <a:t>Due esempi:</a:t>
            </a:r>
          </a:p>
          <a:p>
            <a:pPr marL="0" indent="0">
              <a:buNone/>
            </a:pPr>
            <a:endParaRPr lang="it-IT" dirty="0"/>
          </a:p>
        </p:txBody>
      </p:sp>
      <p:sp>
        <p:nvSpPr>
          <p:cNvPr id="4" name="Segnaposto numero diapositiva 3">
            <a:extLst>
              <a:ext uri="{FF2B5EF4-FFF2-40B4-BE49-F238E27FC236}">
                <a16:creationId xmlns:a16="http://schemas.microsoft.com/office/drawing/2014/main" id="{B0C438DB-7560-181C-3721-F96B4A7472A8}"/>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12688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F44879F-6698-4394-89D4-7B3CDB92E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a:extLst>
              <a:ext uri="{FF2B5EF4-FFF2-40B4-BE49-F238E27FC236}">
                <a16:creationId xmlns:a16="http://schemas.microsoft.com/office/drawing/2014/main" id="{C65FD3B2-577C-49A0-B40E-4845C5D59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Segnaposto contenuto 6">
            <a:extLst>
              <a:ext uri="{FF2B5EF4-FFF2-40B4-BE49-F238E27FC236}">
                <a16:creationId xmlns:a16="http://schemas.microsoft.com/office/drawing/2014/main" id="{09288044-2F71-48D6-9117-9E1EE7BDE2B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649" r="2" b="11841"/>
          <a:stretch/>
        </p:blipFill>
        <p:spPr>
          <a:xfrm>
            <a:off x="20" y="10"/>
            <a:ext cx="12191979" cy="6857990"/>
          </a:xfrm>
          <a:prstGeom prst="rect">
            <a:avLst/>
          </a:prstGeom>
        </p:spPr>
      </p:pic>
      <p:sp>
        <p:nvSpPr>
          <p:cNvPr id="2" name="Titolo 1">
            <a:extLst>
              <a:ext uri="{FF2B5EF4-FFF2-40B4-BE49-F238E27FC236}">
                <a16:creationId xmlns:a16="http://schemas.microsoft.com/office/drawing/2014/main" id="{6BF8F2A7-7C88-48E8-9F41-A72165F9062E}"/>
              </a:ext>
            </a:extLst>
          </p:cNvPr>
          <p:cNvSpPr>
            <a:spLocks noGrp="1"/>
          </p:cNvSpPr>
          <p:nvPr>
            <p:ph type="title"/>
          </p:nvPr>
        </p:nvSpPr>
        <p:spPr>
          <a:xfrm>
            <a:off x="841248" y="426720"/>
            <a:ext cx="10506456" cy="1919141"/>
          </a:xfrm>
        </p:spPr>
        <p:txBody>
          <a:bodyPr anchor="b">
            <a:normAutofit/>
          </a:bodyPr>
          <a:lstStyle/>
          <a:p>
            <a:r>
              <a:rPr lang="it-IT" sz="6000">
                <a:solidFill>
                  <a:srgbClr val="FFFFFF"/>
                </a:solidFill>
              </a:rPr>
              <a:t>Chi sono io e che cosa faccio… </a:t>
            </a:r>
          </a:p>
        </p:txBody>
      </p:sp>
      <p:sp>
        <p:nvSpPr>
          <p:cNvPr id="15" name="Rectangle 14">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A0A5FC68-8ED0-4263-A212-824F7633A7B7}"/>
              </a:ext>
            </a:extLst>
          </p:cNvPr>
          <p:cNvSpPr>
            <a:spLocks noGrp="1"/>
          </p:cNvSpPr>
          <p:nvPr>
            <p:ph idx="1"/>
          </p:nvPr>
        </p:nvSpPr>
        <p:spPr>
          <a:xfrm>
            <a:off x="186431" y="3031602"/>
            <a:ext cx="11833934" cy="3598559"/>
          </a:xfrm>
        </p:spPr>
        <p:txBody>
          <a:bodyPr>
            <a:normAutofit lnSpcReduction="10000"/>
          </a:bodyPr>
          <a:lstStyle/>
          <a:p>
            <a:pPr marL="0" indent="0">
              <a:buNone/>
            </a:pPr>
            <a:r>
              <a:rPr lang="en-US" dirty="0">
                <a:solidFill>
                  <a:srgbClr val="FFFFFF"/>
                </a:solidFill>
              </a:rPr>
              <a:t>Andrea M. Maccarini </a:t>
            </a:r>
          </a:p>
          <a:p>
            <a:pPr marL="0" indent="0">
              <a:buNone/>
            </a:pPr>
            <a:r>
              <a:rPr lang="en-US" dirty="0" err="1">
                <a:solidFill>
                  <a:srgbClr val="FFFFFF"/>
                </a:solidFill>
              </a:rPr>
              <a:t>Università</a:t>
            </a:r>
            <a:r>
              <a:rPr lang="en-US" dirty="0">
                <a:solidFill>
                  <a:srgbClr val="FFFFFF"/>
                </a:solidFill>
              </a:rPr>
              <a:t> di Padova </a:t>
            </a:r>
          </a:p>
          <a:p>
            <a:pPr marL="0" indent="0">
              <a:buNone/>
            </a:pPr>
            <a:r>
              <a:rPr lang="en-US" dirty="0">
                <a:solidFill>
                  <a:srgbClr val="FFFFFF"/>
                </a:solidFill>
              </a:rPr>
              <a:t>&amp; Fondazione per la Scuola </a:t>
            </a:r>
            <a:r>
              <a:rPr lang="en-US" dirty="0" err="1">
                <a:solidFill>
                  <a:srgbClr val="FFFFFF"/>
                </a:solidFill>
              </a:rPr>
              <a:t>della</a:t>
            </a:r>
            <a:r>
              <a:rPr lang="en-US" dirty="0">
                <a:solidFill>
                  <a:srgbClr val="FFFFFF"/>
                </a:solidFill>
              </a:rPr>
              <a:t> </a:t>
            </a:r>
            <a:r>
              <a:rPr lang="en-US" dirty="0" err="1">
                <a:solidFill>
                  <a:srgbClr val="FFFFFF"/>
                </a:solidFill>
              </a:rPr>
              <a:t>Compagnia</a:t>
            </a:r>
            <a:r>
              <a:rPr lang="en-US" dirty="0">
                <a:solidFill>
                  <a:srgbClr val="FFFFFF"/>
                </a:solidFill>
              </a:rPr>
              <a:t> di San Paolo</a:t>
            </a:r>
          </a:p>
          <a:p>
            <a:pPr marL="0" indent="0">
              <a:buNone/>
            </a:pPr>
            <a:endParaRPr lang="en-US" dirty="0">
              <a:solidFill>
                <a:srgbClr val="FFFFFF"/>
              </a:solidFill>
            </a:endParaRPr>
          </a:p>
          <a:p>
            <a:pPr marL="0" indent="0">
              <a:buNone/>
            </a:pPr>
            <a:r>
              <a:rPr lang="en-US" sz="2800" dirty="0">
                <a:solidFill>
                  <a:srgbClr val="FFFFFF"/>
                </a:solidFill>
              </a:rPr>
              <a:t>SOCIOLOGIA DELL’EDUCAZIONE – POLITICHE DEI SISTEMI EDUCATIVI</a:t>
            </a:r>
          </a:p>
          <a:p>
            <a:pPr marL="0" indent="0">
              <a:buNone/>
            </a:pPr>
            <a:r>
              <a:rPr lang="en-US" sz="2800" dirty="0">
                <a:solidFill>
                  <a:srgbClr val="FFFFFF"/>
                </a:solidFill>
              </a:rPr>
              <a:t>TEORIA SOCIOLOGICA – CULTURA E MUTAMENTO CULTURALE</a:t>
            </a:r>
          </a:p>
          <a:p>
            <a:pPr marL="0" indent="0">
              <a:buNone/>
            </a:pPr>
            <a:endParaRPr lang="en-US" sz="2000" dirty="0">
              <a:solidFill>
                <a:srgbClr val="FFFFFF"/>
              </a:solidFill>
            </a:endParaRPr>
          </a:p>
        </p:txBody>
      </p:sp>
      <p:sp>
        <p:nvSpPr>
          <p:cNvPr id="5" name="Segnaposto numero diapositiva 4">
            <a:extLst>
              <a:ext uri="{FF2B5EF4-FFF2-40B4-BE49-F238E27FC236}">
                <a16:creationId xmlns:a16="http://schemas.microsoft.com/office/drawing/2014/main" id="{E4200415-A582-4208-A1DF-ACD78F17D118}"/>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116267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609600" y="-30163"/>
            <a:ext cx="10972800" cy="1143200"/>
          </a:xfrm>
          <a:prstGeom prst="rect">
            <a:avLst/>
          </a:prstGeom>
        </p:spPr>
        <p:txBody>
          <a:bodyPr spcFirstLastPara="1" vert="horz" wrap="square" lIns="121900" tIns="121900" rIns="121900" bIns="121900" rtlCol="0" anchor="ctr" anchorCtr="0">
            <a:noAutofit/>
          </a:bodyPr>
          <a:lstStyle/>
          <a:p>
            <a:pPr algn="ctr"/>
            <a:r>
              <a:rPr lang="en" dirty="0"/>
              <a:t>Docenti e DAD: tra rischio e opportunita’</a:t>
            </a:r>
            <a:endParaRPr dirty="0"/>
          </a:p>
        </p:txBody>
      </p:sp>
      <p:pic>
        <p:nvPicPr>
          <p:cNvPr id="3" name="Immagine 2"/>
          <p:cNvPicPr>
            <a:picLocks noChangeAspect="1"/>
          </p:cNvPicPr>
          <p:nvPr/>
        </p:nvPicPr>
        <p:blipFill>
          <a:blip r:embed="rId3"/>
          <a:stretch>
            <a:fillRect/>
          </a:stretch>
        </p:blipFill>
        <p:spPr>
          <a:xfrm>
            <a:off x="609600" y="1009337"/>
            <a:ext cx="10812905" cy="57762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8CF61-CAF8-4E25-8947-75A137A9E6B4}"/>
              </a:ext>
            </a:extLst>
          </p:cNvPr>
          <p:cNvSpPr>
            <a:spLocks noGrp="1"/>
          </p:cNvSpPr>
          <p:nvPr>
            <p:ph type="title"/>
          </p:nvPr>
        </p:nvSpPr>
        <p:spPr/>
        <p:txBody>
          <a:bodyPr>
            <a:normAutofit/>
          </a:bodyPr>
          <a:lstStyle/>
          <a:p>
            <a:r>
              <a:rPr lang="it-IT" sz="3200" dirty="0"/>
              <a:t>DOCENTI &amp; RESISTENZA ALLO STRESS NEGLI ALUNNI</a:t>
            </a:r>
          </a:p>
        </p:txBody>
      </p:sp>
      <p:graphicFrame>
        <p:nvGraphicFramePr>
          <p:cNvPr id="5" name="Segnaposto contenuto 4">
            <a:extLst>
              <a:ext uri="{FF2B5EF4-FFF2-40B4-BE49-F238E27FC236}">
                <a16:creationId xmlns:a16="http://schemas.microsoft.com/office/drawing/2014/main" id="{ED340625-88B7-4155-926D-7B1F02A56091}"/>
              </a:ext>
            </a:extLst>
          </p:cNvPr>
          <p:cNvGraphicFramePr>
            <a:graphicFrameLocks noGrp="1"/>
          </p:cNvGraphicFramePr>
          <p:nvPr>
            <p:ph idx="1"/>
          </p:nvPr>
        </p:nvGraphicFramePr>
        <p:xfrm>
          <a:off x="1003177" y="1642368"/>
          <a:ext cx="9507983" cy="4802818"/>
        </p:xfrm>
        <a:graphic>
          <a:graphicData uri="http://schemas.openxmlformats.org/drawingml/2006/table">
            <a:tbl>
              <a:tblPr firstRow="1" firstCol="1" bandRow="1"/>
              <a:tblGrid>
                <a:gridCol w="1701975">
                  <a:extLst>
                    <a:ext uri="{9D8B030D-6E8A-4147-A177-3AD203B41FA5}">
                      <a16:colId xmlns:a16="http://schemas.microsoft.com/office/drawing/2014/main" val="2442837608"/>
                    </a:ext>
                  </a:extLst>
                </a:gridCol>
                <a:gridCol w="1482524">
                  <a:extLst>
                    <a:ext uri="{9D8B030D-6E8A-4147-A177-3AD203B41FA5}">
                      <a16:colId xmlns:a16="http://schemas.microsoft.com/office/drawing/2014/main" val="1529241505"/>
                    </a:ext>
                  </a:extLst>
                </a:gridCol>
                <a:gridCol w="1875912">
                  <a:extLst>
                    <a:ext uri="{9D8B030D-6E8A-4147-A177-3AD203B41FA5}">
                      <a16:colId xmlns:a16="http://schemas.microsoft.com/office/drawing/2014/main" val="1420362742"/>
                    </a:ext>
                  </a:extLst>
                </a:gridCol>
                <a:gridCol w="1482524">
                  <a:extLst>
                    <a:ext uri="{9D8B030D-6E8A-4147-A177-3AD203B41FA5}">
                      <a16:colId xmlns:a16="http://schemas.microsoft.com/office/drawing/2014/main" val="2973009934"/>
                    </a:ext>
                  </a:extLst>
                </a:gridCol>
                <a:gridCol w="1482524">
                  <a:extLst>
                    <a:ext uri="{9D8B030D-6E8A-4147-A177-3AD203B41FA5}">
                      <a16:colId xmlns:a16="http://schemas.microsoft.com/office/drawing/2014/main" val="465423042"/>
                    </a:ext>
                  </a:extLst>
                </a:gridCol>
                <a:gridCol w="1482524">
                  <a:extLst>
                    <a:ext uri="{9D8B030D-6E8A-4147-A177-3AD203B41FA5}">
                      <a16:colId xmlns:a16="http://schemas.microsoft.com/office/drawing/2014/main" val="2582137479"/>
                    </a:ext>
                  </a:extLst>
                </a:gridCol>
              </a:tblGrid>
              <a:tr h="612730">
                <a:tc>
                  <a:txBody>
                    <a:bodyPr/>
                    <a:lstStyle/>
                    <a:p>
                      <a:pPr algn="ctr">
                        <a:lnSpc>
                          <a:spcPct val="107000"/>
                        </a:lnSpc>
                        <a:spcAft>
                          <a:spcPts val="800"/>
                        </a:spcAft>
                      </a:pPr>
                      <a:r>
                        <a:rPr lang="it-IT" sz="2100" dirty="0">
                          <a:effectLst/>
                        </a:rPr>
                        <a:t>Indice SES </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dirty="0">
                          <a:effectLst/>
                        </a:rPr>
                        <a:t>Curiosi</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dirty="0">
                          <a:effectLst/>
                        </a:rPr>
                        <a:t>Entusiasti</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Insicuri</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Immobili</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Totale %</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498276774"/>
                  </a:ext>
                </a:extLst>
              </a:tr>
              <a:tr h="1047522">
                <a:tc>
                  <a:txBody>
                    <a:bodyPr/>
                    <a:lstStyle/>
                    <a:p>
                      <a:pPr algn="ctr">
                        <a:lnSpc>
                          <a:spcPct val="107000"/>
                        </a:lnSpc>
                        <a:spcAft>
                          <a:spcPts val="800"/>
                        </a:spcAft>
                      </a:pPr>
                      <a:r>
                        <a:rPr lang="it-IT" sz="2100" dirty="0">
                          <a:effectLst/>
                        </a:rPr>
                        <a:t>Basso</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37,9%</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21,7%</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dirty="0">
                          <a:effectLst/>
                        </a:rPr>
                        <a:t>28,6%</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27,8%</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dirty="0">
                          <a:effectLst/>
                        </a:rPr>
                        <a:t>29,8%</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669465298"/>
                  </a:ext>
                </a:extLst>
              </a:tr>
              <a:tr h="1047522">
                <a:tc>
                  <a:txBody>
                    <a:bodyPr/>
                    <a:lstStyle/>
                    <a:p>
                      <a:pPr algn="ctr">
                        <a:lnSpc>
                          <a:spcPct val="107000"/>
                        </a:lnSpc>
                        <a:spcAft>
                          <a:spcPts val="800"/>
                        </a:spcAft>
                      </a:pPr>
                      <a:r>
                        <a:rPr lang="it-IT" sz="2100">
                          <a:effectLst/>
                        </a:rPr>
                        <a:t>Medio</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37,9%</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47,8%</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64,3%</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72,2%</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52,4%</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464757977"/>
                  </a:ext>
                </a:extLst>
              </a:tr>
              <a:tr h="1047522">
                <a:tc>
                  <a:txBody>
                    <a:bodyPr/>
                    <a:lstStyle/>
                    <a:p>
                      <a:pPr algn="ctr">
                        <a:lnSpc>
                          <a:spcPct val="107000"/>
                        </a:lnSpc>
                        <a:spcAft>
                          <a:spcPts val="800"/>
                        </a:spcAft>
                      </a:pPr>
                      <a:r>
                        <a:rPr lang="it-IT" sz="2100">
                          <a:effectLst/>
                        </a:rPr>
                        <a:t>Alto</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24,1%</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30,4%</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7,1%</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0,0%</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17,9%</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550623219"/>
                  </a:ext>
                </a:extLst>
              </a:tr>
              <a:tr h="1047522">
                <a:tc>
                  <a:txBody>
                    <a:bodyPr/>
                    <a:lstStyle/>
                    <a:p>
                      <a:pPr algn="ctr">
                        <a:lnSpc>
                          <a:spcPct val="107000"/>
                        </a:lnSpc>
                        <a:spcAft>
                          <a:spcPts val="800"/>
                        </a:spcAft>
                      </a:pPr>
                      <a:r>
                        <a:rPr lang="it-IT" sz="2100">
                          <a:effectLst/>
                        </a:rPr>
                        <a:t>Totale</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dirty="0">
                          <a:effectLst/>
                        </a:rPr>
                        <a:t>100,0%</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100,0%</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100,0%</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a:effectLst/>
                        </a:rPr>
                        <a:t>100,0%</a:t>
                      </a:r>
                      <a:endParaRPr lang="it-IT" sz="21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100" dirty="0">
                          <a:effectLst/>
                        </a:rPr>
                        <a:t>100,0%</a:t>
                      </a: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882041097"/>
                  </a:ext>
                </a:extLst>
              </a:tr>
            </a:tbl>
          </a:graphicData>
        </a:graphic>
      </p:graphicFrame>
      <p:sp>
        <p:nvSpPr>
          <p:cNvPr id="4" name="Segnaposto numero diapositiva 3">
            <a:extLst>
              <a:ext uri="{FF2B5EF4-FFF2-40B4-BE49-F238E27FC236}">
                <a16:creationId xmlns:a16="http://schemas.microsoft.com/office/drawing/2014/main" id="{9CF87F88-9C22-4F13-BB27-6D47306F3141}"/>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84084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9C2D3-A00D-4112-4673-41962D95BC10}"/>
              </a:ext>
            </a:extLst>
          </p:cNvPr>
          <p:cNvSpPr>
            <a:spLocks noGrp="1"/>
          </p:cNvSpPr>
          <p:nvPr>
            <p:ph type="title"/>
          </p:nvPr>
        </p:nvSpPr>
        <p:spPr/>
        <p:txBody>
          <a:bodyPr/>
          <a:lstStyle/>
          <a:p>
            <a:r>
              <a:rPr lang="it-IT" dirty="0"/>
              <a:t>Commento </a:t>
            </a:r>
          </a:p>
        </p:txBody>
      </p:sp>
      <p:sp>
        <p:nvSpPr>
          <p:cNvPr id="3" name="Segnaposto contenuto 2">
            <a:extLst>
              <a:ext uri="{FF2B5EF4-FFF2-40B4-BE49-F238E27FC236}">
                <a16:creationId xmlns:a16="http://schemas.microsoft.com/office/drawing/2014/main" id="{008300EA-4936-2E5F-0BF4-F0C8D8142AE5}"/>
              </a:ext>
            </a:extLst>
          </p:cNvPr>
          <p:cNvSpPr>
            <a:spLocks noGrp="1"/>
          </p:cNvSpPr>
          <p:nvPr>
            <p:ph idx="1"/>
          </p:nvPr>
        </p:nvSpPr>
        <p:spPr>
          <a:xfrm>
            <a:off x="470517" y="2068497"/>
            <a:ext cx="11319029" cy="4652978"/>
          </a:xfrm>
        </p:spPr>
        <p:txBody>
          <a:bodyPr>
            <a:normAutofit/>
          </a:bodyPr>
          <a:lstStyle/>
          <a:p>
            <a:pPr marL="0" indent="0">
              <a:buNone/>
            </a:pPr>
            <a:r>
              <a:rPr lang="it-IT" sz="1800" dirty="0">
                <a:effectLst/>
                <a:latin typeface="Times New Roman" panose="02020603050405020304" pitchFamily="18" charset="0"/>
                <a:ea typeface="Calibri" panose="020F0502020204030204" pitchFamily="34" charset="0"/>
              </a:rPr>
              <a:t>avere insegnanti “entusiasti” si associa a una resistenza allo stress alta (30,4%) negli alunni, con un valore nettamente superiore a tutti gli altri; avere quindi docenti stimolanti, che sono attivi e propositivi, renderebbe gli studenti più sicuri e in grado di gestire situazioni problematiche. Al tempo stesso, se sommiamo i valori percentuali dell’indice “alto” e “medio”, si raggiunge in questo caso circa il 78% dei casi. Viceversa, studenti con docenti “immobili” (72,2%) e docenti “insicuri” (64,3%) si trovano in una situazione intermedia nella gestione dello stress, mentre quasi il 30% ha un indice “basso” e pochissimi si collocano su valori “alti”. </a:t>
            </a:r>
          </a:p>
          <a:p>
            <a:pPr marL="0" indent="0">
              <a:buNone/>
            </a:pPr>
            <a:r>
              <a:rPr lang="it-IT" sz="1800" dirty="0">
                <a:effectLst/>
                <a:latin typeface="Times New Roman" panose="02020603050405020304" pitchFamily="18" charset="0"/>
                <a:ea typeface="Calibri" panose="020F0502020204030204" pitchFamily="34" charset="0"/>
              </a:rPr>
              <a:t>Infine, osserviamo, con relativa sorpresa, come gli studenti che hanno docenti “curiosi” siano fortemente </a:t>
            </a:r>
            <a:r>
              <a:rPr lang="it-IT" sz="1800" dirty="0" err="1">
                <a:effectLst/>
                <a:latin typeface="Times New Roman" panose="02020603050405020304" pitchFamily="18" charset="0"/>
                <a:ea typeface="Calibri" panose="020F0502020204030204" pitchFamily="34" charset="0"/>
              </a:rPr>
              <a:t>sovrarappresentati</a:t>
            </a:r>
            <a:r>
              <a:rPr lang="it-IT" sz="1800" dirty="0">
                <a:effectLst/>
                <a:latin typeface="Times New Roman" panose="02020603050405020304" pitchFamily="18" charset="0"/>
                <a:ea typeface="Calibri" panose="020F0502020204030204" pitchFamily="34" charset="0"/>
              </a:rPr>
              <a:t> nella “bassa” resistenza allo stress (37,9%) rispetto a tutti gli altri. Questo dato richiede approfondimento sia del nesso causale, sia di ciò che più specificamente comporta la categoria degli insegnanti “curiosi”. Forse il fatto di essere docenti attivi o innovativi non è sufficiente a rendere lo studente in grado di gestire lo stress. Forse, ancora, la “curiosità” si associa a un certo grado di sperimentazione e dunque incertezza, che si trasmette come difficoltà agli studenti. Ma si tratta di ipotesi a questo punto del tutto prive di ulteriore conferma. </a:t>
            </a:r>
            <a:endParaRPr lang="it-IT" dirty="0"/>
          </a:p>
        </p:txBody>
      </p:sp>
      <p:sp>
        <p:nvSpPr>
          <p:cNvPr id="4" name="Segnaposto numero diapositiva 3">
            <a:extLst>
              <a:ext uri="{FF2B5EF4-FFF2-40B4-BE49-F238E27FC236}">
                <a16:creationId xmlns:a16="http://schemas.microsoft.com/office/drawing/2014/main" id="{8B1C9751-CFFA-D790-5703-B3213A7E60A3}"/>
              </a:ext>
            </a:extLst>
          </p:cNvPr>
          <p:cNvSpPr>
            <a:spLocks noGrp="1"/>
          </p:cNvSpPr>
          <p:nvPr>
            <p:ph type="sldNum" sz="quarter" idx="12"/>
          </p:nvPr>
        </p:nvSpPr>
        <p:spPr/>
        <p:txBody>
          <a:bodyPr/>
          <a:lstStyle/>
          <a:p>
            <a:fld id="{B2DC25EE-239B-4C5F-AAD1-255A7D5F1EE2}" type="slidenum">
              <a:rPr lang="en-US" smtClean="0"/>
              <a:t>22</a:t>
            </a:fld>
            <a:endParaRPr lang="en-US"/>
          </a:p>
        </p:txBody>
      </p:sp>
    </p:spTree>
    <p:extLst>
      <p:ext uri="{BB962C8B-B14F-4D97-AF65-F5344CB8AC3E}">
        <p14:creationId xmlns:p14="http://schemas.microsoft.com/office/powerpoint/2010/main" val="5582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36225-7F44-4093-B685-2B7E10E88F8A}"/>
              </a:ext>
            </a:extLst>
          </p:cNvPr>
          <p:cNvSpPr>
            <a:spLocks noGrp="1"/>
          </p:cNvSpPr>
          <p:nvPr>
            <p:ph type="title"/>
          </p:nvPr>
        </p:nvSpPr>
        <p:spPr/>
        <p:txBody>
          <a:bodyPr/>
          <a:lstStyle/>
          <a:p>
            <a:r>
              <a:rPr lang="it-IT" dirty="0"/>
              <a:t>DOCENTI &amp; COOPERAZIONE (ALUNNI)</a:t>
            </a:r>
          </a:p>
        </p:txBody>
      </p:sp>
      <p:graphicFrame>
        <p:nvGraphicFramePr>
          <p:cNvPr id="5" name="Segnaposto contenuto 4">
            <a:extLst>
              <a:ext uri="{FF2B5EF4-FFF2-40B4-BE49-F238E27FC236}">
                <a16:creationId xmlns:a16="http://schemas.microsoft.com/office/drawing/2014/main" id="{66A8081A-09B8-41B0-8C4A-6E21A54114A0}"/>
              </a:ext>
            </a:extLst>
          </p:cNvPr>
          <p:cNvGraphicFramePr>
            <a:graphicFrameLocks noGrp="1"/>
          </p:cNvGraphicFramePr>
          <p:nvPr>
            <p:ph idx="1"/>
          </p:nvPr>
        </p:nvGraphicFramePr>
        <p:xfrm>
          <a:off x="577049" y="1509203"/>
          <a:ext cx="10884022" cy="5007005"/>
        </p:xfrm>
        <a:graphic>
          <a:graphicData uri="http://schemas.openxmlformats.org/drawingml/2006/table">
            <a:tbl>
              <a:tblPr firstRow="1" firstCol="1" bandRow="1"/>
              <a:tblGrid>
                <a:gridCol w="1680424">
                  <a:extLst>
                    <a:ext uri="{9D8B030D-6E8A-4147-A177-3AD203B41FA5}">
                      <a16:colId xmlns:a16="http://schemas.microsoft.com/office/drawing/2014/main" val="1510138400"/>
                    </a:ext>
                  </a:extLst>
                </a:gridCol>
                <a:gridCol w="1680424">
                  <a:extLst>
                    <a:ext uri="{9D8B030D-6E8A-4147-A177-3AD203B41FA5}">
                      <a16:colId xmlns:a16="http://schemas.microsoft.com/office/drawing/2014/main" val="4016293866"/>
                    </a:ext>
                  </a:extLst>
                </a:gridCol>
                <a:gridCol w="1884350">
                  <a:extLst>
                    <a:ext uri="{9D8B030D-6E8A-4147-A177-3AD203B41FA5}">
                      <a16:colId xmlns:a16="http://schemas.microsoft.com/office/drawing/2014/main" val="48142223"/>
                    </a:ext>
                  </a:extLst>
                </a:gridCol>
                <a:gridCol w="1504952">
                  <a:extLst>
                    <a:ext uri="{9D8B030D-6E8A-4147-A177-3AD203B41FA5}">
                      <a16:colId xmlns:a16="http://schemas.microsoft.com/office/drawing/2014/main" val="3320365883"/>
                    </a:ext>
                  </a:extLst>
                </a:gridCol>
                <a:gridCol w="2099343">
                  <a:extLst>
                    <a:ext uri="{9D8B030D-6E8A-4147-A177-3AD203B41FA5}">
                      <a16:colId xmlns:a16="http://schemas.microsoft.com/office/drawing/2014/main" val="2258881028"/>
                    </a:ext>
                  </a:extLst>
                </a:gridCol>
                <a:gridCol w="2034529">
                  <a:extLst>
                    <a:ext uri="{9D8B030D-6E8A-4147-A177-3AD203B41FA5}">
                      <a16:colId xmlns:a16="http://schemas.microsoft.com/office/drawing/2014/main" val="1433241549"/>
                    </a:ext>
                  </a:extLst>
                </a:gridCol>
              </a:tblGrid>
              <a:tr h="1001401">
                <a:tc>
                  <a:txBody>
                    <a:bodyPr/>
                    <a:lstStyle/>
                    <a:p>
                      <a:pPr algn="ctr">
                        <a:lnSpc>
                          <a:spcPct val="107000"/>
                        </a:lnSpc>
                        <a:spcAft>
                          <a:spcPts val="800"/>
                        </a:spcAft>
                      </a:pPr>
                      <a:r>
                        <a:rPr lang="it-IT" sz="2400" dirty="0">
                          <a:effectLst/>
                        </a:rPr>
                        <a:t> Indice SES</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Curiosi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Entusiasti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Insicuri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Immobili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Totale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053293680"/>
                  </a:ext>
                </a:extLst>
              </a:tr>
              <a:tr h="1001401">
                <a:tc>
                  <a:txBody>
                    <a:bodyPr/>
                    <a:lstStyle/>
                    <a:p>
                      <a:pPr algn="ctr">
                        <a:lnSpc>
                          <a:spcPct val="107000"/>
                        </a:lnSpc>
                        <a:spcAft>
                          <a:spcPts val="800"/>
                        </a:spcAft>
                      </a:pPr>
                      <a:r>
                        <a:rPr lang="it-IT" sz="2400">
                          <a:effectLst/>
                        </a:rPr>
                        <a:t>Basso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13,8%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30,4%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57,1%</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27,8%</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28,6%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185855021"/>
                  </a:ext>
                </a:extLst>
              </a:tr>
              <a:tr h="1001401">
                <a:tc>
                  <a:txBody>
                    <a:bodyPr/>
                    <a:lstStyle/>
                    <a:p>
                      <a:pPr algn="ctr">
                        <a:lnSpc>
                          <a:spcPct val="107000"/>
                        </a:lnSpc>
                        <a:spcAft>
                          <a:spcPts val="800"/>
                        </a:spcAft>
                      </a:pPr>
                      <a:r>
                        <a:rPr lang="it-IT" sz="2400" dirty="0">
                          <a:effectLst/>
                        </a:rPr>
                        <a:t>Medio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44,8%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39,1%</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42,9%</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50,0%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44,0%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606059359"/>
                  </a:ext>
                </a:extLst>
              </a:tr>
              <a:tr h="1001401">
                <a:tc>
                  <a:txBody>
                    <a:bodyPr/>
                    <a:lstStyle/>
                    <a:p>
                      <a:pPr algn="ctr">
                        <a:lnSpc>
                          <a:spcPct val="107000"/>
                        </a:lnSpc>
                        <a:spcAft>
                          <a:spcPts val="800"/>
                        </a:spcAft>
                      </a:pPr>
                      <a:r>
                        <a:rPr lang="it-IT" sz="2400">
                          <a:effectLst/>
                        </a:rPr>
                        <a:t>Alto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41,4%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30,4%</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22,2%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27,4%</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598127236"/>
                  </a:ext>
                </a:extLst>
              </a:tr>
              <a:tr h="1001401">
                <a:tc>
                  <a:txBody>
                    <a:bodyPr/>
                    <a:lstStyle/>
                    <a:p>
                      <a:pPr algn="ctr">
                        <a:lnSpc>
                          <a:spcPct val="107000"/>
                        </a:lnSpc>
                        <a:spcAft>
                          <a:spcPts val="800"/>
                        </a:spcAft>
                      </a:pPr>
                      <a:r>
                        <a:rPr lang="it-IT" sz="2400">
                          <a:effectLst/>
                        </a:rPr>
                        <a:t>Totale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100,0%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4054831259"/>
                  </a:ext>
                </a:extLst>
              </a:tr>
            </a:tbl>
          </a:graphicData>
        </a:graphic>
      </p:graphicFrame>
      <p:sp>
        <p:nvSpPr>
          <p:cNvPr id="4" name="Segnaposto numero diapositiva 3">
            <a:extLst>
              <a:ext uri="{FF2B5EF4-FFF2-40B4-BE49-F238E27FC236}">
                <a16:creationId xmlns:a16="http://schemas.microsoft.com/office/drawing/2014/main" id="{EE9AA471-60AC-4E7F-9178-B863DBD862EB}"/>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95366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9C2D3-A00D-4112-4673-41962D95BC10}"/>
              </a:ext>
            </a:extLst>
          </p:cNvPr>
          <p:cNvSpPr>
            <a:spLocks noGrp="1"/>
          </p:cNvSpPr>
          <p:nvPr>
            <p:ph type="title"/>
          </p:nvPr>
        </p:nvSpPr>
        <p:spPr/>
        <p:txBody>
          <a:bodyPr/>
          <a:lstStyle/>
          <a:p>
            <a:r>
              <a:rPr lang="it-IT" dirty="0"/>
              <a:t>Commento </a:t>
            </a:r>
          </a:p>
        </p:txBody>
      </p:sp>
      <p:sp>
        <p:nvSpPr>
          <p:cNvPr id="3" name="Segnaposto contenuto 2">
            <a:extLst>
              <a:ext uri="{FF2B5EF4-FFF2-40B4-BE49-F238E27FC236}">
                <a16:creationId xmlns:a16="http://schemas.microsoft.com/office/drawing/2014/main" id="{008300EA-4936-2E5F-0BF4-F0C8D8142AE5}"/>
              </a:ext>
            </a:extLst>
          </p:cNvPr>
          <p:cNvSpPr>
            <a:spLocks noGrp="1"/>
          </p:cNvSpPr>
          <p:nvPr>
            <p:ph idx="1"/>
          </p:nvPr>
        </p:nvSpPr>
        <p:spPr>
          <a:xfrm>
            <a:off x="470517" y="2068497"/>
            <a:ext cx="11319029" cy="4652978"/>
          </a:xfrm>
        </p:spPr>
        <p:txBody>
          <a:bodyPr>
            <a:normAutofit/>
          </a:bodyPr>
          <a:lstStyle/>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Rispetto al valore medio dell’indice non si manifestano differenze significative. E’ invece rispetto al valore “alto” che la divergenza compare in modo assolutamente netto. Di conseguenza, questa divergenza nell’impatto degli insegnanti si riflette sui valori “bassi”. Nel caso di docenti “curiosi” osserviamo un alto livello di cooperazione nel 41,4% degli studenti, il dato più alto rispetto di tutti. In questo caso è probabile che il docente spinga verso una maggiore collaborazione e cooperazione tra gli studenti, magari favorendo attività di gruppo o laboratoriali in modo da permettere confronti e condivisioni. Subito dopo vengono gli studenti di insegnanti “entusiasti” (30,4%). Per converso, è ben visibile l’effetto negativo associato agli insegnanti “immobili” o “insicuri”. Questi dati suggeriscono, tra l’altro, che l’impatto degli insegnanti sia più importante nello spingere verso l’alto o verso il basso, mentre incide meno sui valori mediani. L’idea che sembra profilarsi è che gli studenti mediamente dotati – in tutte le risorse, anche di capitale sociale e culturale – risentano meno delle azioni dei loro docenti, mentre questi sono fondamentali nell’impedire che qualcuno cada verso livelli bassi di competenze e nel promuovere il raggiungimento di valori eccellenti. Di qui possono partire varie considerazioni sul ruolo dell’insegnante e sul suo valore aggiunto.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8B1C9751-CFFA-D790-5703-B3213A7E60A3}"/>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187300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112CE-7160-4CEF-A8DA-3E241FF2C3D9}"/>
              </a:ext>
            </a:extLst>
          </p:cNvPr>
          <p:cNvSpPr>
            <a:spLocks noGrp="1"/>
          </p:cNvSpPr>
          <p:nvPr>
            <p:ph type="title"/>
          </p:nvPr>
        </p:nvSpPr>
        <p:spPr/>
        <p:txBody>
          <a:bodyPr>
            <a:normAutofit fontScale="90000"/>
          </a:bodyPr>
          <a:lstStyle/>
          <a:p>
            <a:r>
              <a:rPr lang="it-IT" dirty="0"/>
              <a:t>Docenti &amp; passione per gli obiettivi (alunni)</a:t>
            </a:r>
          </a:p>
        </p:txBody>
      </p:sp>
      <p:graphicFrame>
        <p:nvGraphicFramePr>
          <p:cNvPr id="5" name="Segnaposto contenuto 4">
            <a:extLst>
              <a:ext uri="{FF2B5EF4-FFF2-40B4-BE49-F238E27FC236}">
                <a16:creationId xmlns:a16="http://schemas.microsoft.com/office/drawing/2014/main" id="{F95B7474-AA1D-486E-BBA2-5E67E20FA7DE}"/>
              </a:ext>
            </a:extLst>
          </p:cNvPr>
          <p:cNvGraphicFramePr>
            <a:graphicFrameLocks noGrp="1"/>
          </p:cNvGraphicFramePr>
          <p:nvPr>
            <p:ph idx="1"/>
          </p:nvPr>
        </p:nvGraphicFramePr>
        <p:xfrm>
          <a:off x="712882" y="1590776"/>
          <a:ext cx="10854721" cy="4903015"/>
        </p:xfrm>
        <a:graphic>
          <a:graphicData uri="http://schemas.openxmlformats.org/drawingml/2006/table">
            <a:tbl>
              <a:tblPr firstRow="1" firstCol="1" bandRow="1"/>
              <a:tblGrid>
                <a:gridCol w="1702962">
                  <a:extLst>
                    <a:ext uri="{9D8B030D-6E8A-4147-A177-3AD203B41FA5}">
                      <a16:colId xmlns:a16="http://schemas.microsoft.com/office/drawing/2014/main" val="2776374964"/>
                    </a:ext>
                  </a:extLst>
                </a:gridCol>
                <a:gridCol w="1702962">
                  <a:extLst>
                    <a:ext uri="{9D8B030D-6E8A-4147-A177-3AD203B41FA5}">
                      <a16:colId xmlns:a16="http://schemas.microsoft.com/office/drawing/2014/main" val="273462151"/>
                    </a:ext>
                  </a:extLst>
                </a:gridCol>
                <a:gridCol w="1733346">
                  <a:extLst>
                    <a:ext uri="{9D8B030D-6E8A-4147-A177-3AD203B41FA5}">
                      <a16:colId xmlns:a16="http://schemas.microsoft.com/office/drawing/2014/main" val="2932268749"/>
                    </a:ext>
                  </a:extLst>
                </a:gridCol>
                <a:gridCol w="1702962">
                  <a:extLst>
                    <a:ext uri="{9D8B030D-6E8A-4147-A177-3AD203B41FA5}">
                      <a16:colId xmlns:a16="http://schemas.microsoft.com/office/drawing/2014/main" val="2167400074"/>
                    </a:ext>
                  </a:extLst>
                </a:gridCol>
                <a:gridCol w="1702962">
                  <a:extLst>
                    <a:ext uri="{9D8B030D-6E8A-4147-A177-3AD203B41FA5}">
                      <a16:colId xmlns:a16="http://schemas.microsoft.com/office/drawing/2014/main" val="2895823617"/>
                    </a:ext>
                  </a:extLst>
                </a:gridCol>
                <a:gridCol w="2309527">
                  <a:extLst>
                    <a:ext uri="{9D8B030D-6E8A-4147-A177-3AD203B41FA5}">
                      <a16:colId xmlns:a16="http://schemas.microsoft.com/office/drawing/2014/main" val="3952515306"/>
                    </a:ext>
                  </a:extLst>
                </a:gridCol>
              </a:tblGrid>
              <a:tr h="980603">
                <a:tc>
                  <a:txBody>
                    <a:bodyPr/>
                    <a:lstStyle/>
                    <a:p>
                      <a:pPr algn="ctr">
                        <a:lnSpc>
                          <a:spcPct val="107000"/>
                        </a:lnSpc>
                        <a:spcAft>
                          <a:spcPts val="800"/>
                        </a:spcAft>
                      </a:pPr>
                      <a:r>
                        <a:rPr lang="it-IT" sz="2400" dirty="0">
                          <a:effectLst/>
                        </a:rPr>
                        <a:t>Indice SES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Curiosi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Entusiasti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Insicuri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Immobili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Totale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3351248806"/>
                  </a:ext>
                </a:extLst>
              </a:tr>
              <a:tr h="980603">
                <a:tc>
                  <a:txBody>
                    <a:bodyPr/>
                    <a:lstStyle/>
                    <a:p>
                      <a:pPr algn="ctr">
                        <a:lnSpc>
                          <a:spcPct val="107000"/>
                        </a:lnSpc>
                        <a:spcAft>
                          <a:spcPts val="800"/>
                        </a:spcAft>
                      </a:pPr>
                      <a:r>
                        <a:rPr lang="it-IT" sz="2400">
                          <a:effectLst/>
                        </a:rPr>
                        <a:t>Basso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13,8%</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26,1%</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35,7%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33,3%</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25,0%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550400700"/>
                  </a:ext>
                </a:extLst>
              </a:tr>
              <a:tr h="980603">
                <a:tc>
                  <a:txBody>
                    <a:bodyPr/>
                    <a:lstStyle/>
                    <a:p>
                      <a:pPr algn="ctr">
                        <a:lnSpc>
                          <a:spcPct val="107000"/>
                        </a:lnSpc>
                        <a:spcAft>
                          <a:spcPts val="800"/>
                        </a:spcAft>
                      </a:pPr>
                      <a:r>
                        <a:rPr lang="it-IT" sz="2400">
                          <a:effectLst/>
                        </a:rPr>
                        <a:t>Medio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55,2%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52,2%</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35,7%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33,3%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46,4%</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2798758061"/>
                  </a:ext>
                </a:extLst>
              </a:tr>
              <a:tr h="980603">
                <a:tc>
                  <a:txBody>
                    <a:bodyPr/>
                    <a:lstStyle/>
                    <a:p>
                      <a:pPr algn="ctr">
                        <a:lnSpc>
                          <a:spcPct val="107000"/>
                        </a:lnSpc>
                        <a:spcAft>
                          <a:spcPts val="800"/>
                        </a:spcAft>
                      </a:pPr>
                      <a:r>
                        <a:rPr lang="it-IT" sz="2400">
                          <a:effectLst/>
                        </a:rPr>
                        <a:t>Alto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31,0%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21,7%</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28,6%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33,3%</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28,6%</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2087673438"/>
                  </a:ext>
                </a:extLst>
              </a:tr>
              <a:tr h="980603">
                <a:tc>
                  <a:txBody>
                    <a:bodyPr/>
                    <a:lstStyle/>
                    <a:p>
                      <a:pPr algn="ctr">
                        <a:lnSpc>
                          <a:spcPct val="107000"/>
                        </a:lnSpc>
                        <a:spcAft>
                          <a:spcPts val="800"/>
                        </a:spcAft>
                      </a:pPr>
                      <a:r>
                        <a:rPr lang="it-IT" sz="2400">
                          <a:effectLst/>
                        </a:rPr>
                        <a:t>Totale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a:effectLst/>
                        </a:rPr>
                        <a:t>100,0%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ctr">
                        <a:lnSpc>
                          <a:spcPct val="107000"/>
                        </a:lnSpc>
                        <a:spcAft>
                          <a:spcPts val="800"/>
                        </a:spcAft>
                      </a:pPr>
                      <a:r>
                        <a:rPr lang="it-IT" sz="2400" dirty="0">
                          <a:effectLst/>
                        </a:rPr>
                        <a:t>100,0%</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304562630"/>
                  </a:ext>
                </a:extLst>
              </a:tr>
            </a:tbl>
          </a:graphicData>
        </a:graphic>
      </p:graphicFrame>
      <p:sp>
        <p:nvSpPr>
          <p:cNvPr id="4" name="Segnaposto numero diapositiva 3">
            <a:extLst>
              <a:ext uri="{FF2B5EF4-FFF2-40B4-BE49-F238E27FC236}">
                <a16:creationId xmlns:a16="http://schemas.microsoft.com/office/drawing/2014/main" id="{304284BF-F616-4093-A392-9230D728C05E}"/>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864070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9C2D3-A00D-4112-4673-41962D95BC10}"/>
              </a:ext>
            </a:extLst>
          </p:cNvPr>
          <p:cNvSpPr>
            <a:spLocks noGrp="1"/>
          </p:cNvSpPr>
          <p:nvPr>
            <p:ph type="title"/>
          </p:nvPr>
        </p:nvSpPr>
        <p:spPr/>
        <p:txBody>
          <a:bodyPr/>
          <a:lstStyle/>
          <a:p>
            <a:r>
              <a:rPr lang="it-IT" dirty="0"/>
              <a:t>Commento </a:t>
            </a:r>
          </a:p>
        </p:txBody>
      </p:sp>
      <p:sp>
        <p:nvSpPr>
          <p:cNvPr id="3" name="Segnaposto contenuto 2">
            <a:extLst>
              <a:ext uri="{FF2B5EF4-FFF2-40B4-BE49-F238E27FC236}">
                <a16:creationId xmlns:a16="http://schemas.microsoft.com/office/drawing/2014/main" id="{008300EA-4936-2E5F-0BF4-F0C8D8142AE5}"/>
              </a:ext>
            </a:extLst>
          </p:cNvPr>
          <p:cNvSpPr>
            <a:spLocks noGrp="1"/>
          </p:cNvSpPr>
          <p:nvPr>
            <p:ph idx="1"/>
          </p:nvPr>
        </p:nvSpPr>
        <p:spPr>
          <a:xfrm>
            <a:off x="470517" y="2068497"/>
            <a:ext cx="11319029" cy="4652978"/>
          </a:xfrm>
        </p:spPr>
        <p:txBody>
          <a:bodyPr>
            <a:normAutofit/>
          </a:bodyPr>
          <a:lstStyle/>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L’andamento in questo caso appare differente, a conferma che le SES non sono tutte uguali e non implicano tutte lo stesso modo di reagire agli stimoli educativi. Ciò naturalmente comporta una maggiore complessità analitica e pratica, ma lancia anche interessanti piste di lavoro da esplorare. </a:t>
            </a:r>
          </a:p>
          <a:p>
            <a:pPr marL="0" indent="0">
              <a:buNone/>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In sintesi, questa SES presenta un andamento più ondivago, meno regolare. I valori alti dell’indice non sembrano variare in modo chiaramente interpretabile, essendo più diffusi tra gli alunni d’insegnanti “immobili” e comunque presentando una distribuzione non legata all’iniziativa o all’innovatività del docente. E’ sommando tra loro i valori medi-e-alti e, rispettivamente, medi-e-bassi che emerge un </a:t>
            </a:r>
            <a:r>
              <a:rPr lang="it-IT" sz="1800" i="1" dirty="0">
                <a:effectLst/>
                <a:latin typeface="Times New Roman" panose="02020603050405020304" pitchFamily="18" charset="0"/>
                <a:ea typeface="Calibri" panose="020F0502020204030204" pitchFamily="34" charset="0"/>
                <a:cs typeface="Times New Roman" panose="02020603050405020304" pitchFamily="18" charset="0"/>
              </a:rPr>
              <a:t>pattern</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relativamente sensato. Gli insegnanti “curiosi” ed “entusiasti” sono più efficaci nell’impedire la caduta a livelli bassi e a stimolare almeno un livello medio della </a:t>
            </a:r>
            <a:r>
              <a:rPr lang="it-IT" sz="1800" i="1" dirty="0">
                <a:effectLst/>
                <a:latin typeface="Times New Roman" panose="02020603050405020304" pitchFamily="18" charset="0"/>
                <a:ea typeface="Calibri" panose="020F0502020204030204" pitchFamily="34" charset="0"/>
                <a:cs typeface="Times New Roman" panose="02020603050405020304" pitchFamily="18" charset="0"/>
              </a:rPr>
              <a:t>passion for goals</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Onde spiegare da che cosa dipenda essere davvero altamente “appassionati” è necessario, però, introdurre altre variabili.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8B1C9751-CFFA-D790-5703-B3213A7E60A3}"/>
              </a:ext>
            </a:extLst>
          </p:cNvPr>
          <p:cNvSpPr>
            <a:spLocks noGrp="1"/>
          </p:cNvSpPr>
          <p:nvPr>
            <p:ph type="sldNum" sz="quarter" idx="12"/>
          </p:nvPr>
        </p:nvSpPr>
        <p:spPr/>
        <p:txBody>
          <a:bodyPr/>
          <a:lstStyle/>
          <a:p>
            <a:fld id="{B2DC25EE-239B-4C5F-AAD1-255A7D5F1EE2}" type="slidenum">
              <a:rPr lang="en-US" smtClean="0"/>
              <a:t>26</a:t>
            </a:fld>
            <a:endParaRPr lang="en-US"/>
          </a:p>
        </p:txBody>
      </p:sp>
    </p:spTree>
    <p:extLst>
      <p:ext uri="{BB962C8B-B14F-4D97-AF65-F5344CB8AC3E}">
        <p14:creationId xmlns:p14="http://schemas.microsoft.com/office/powerpoint/2010/main" val="385216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BA74D-9AB3-4593-B340-CE4E0030A3B4}"/>
              </a:ext>
            </a:extLst>
          </p:cNvPr>
          <p:cNvSpPr>
            <a:spLocks noGrp="1"/>
          </p:cNvSpPr>
          <p:nvPr>
            <p:ph type="title"/>
          </p:nvPr>
        </p:nvSpPr>
        <p:spPr/>
        <p:txBody>
          <a:bodyPr/>
          <a:lstStyle/>
          <a:p>
            <a:r>
              <a:rPr lang="it-IT" dirty="0"/>
              <a:t>CONCLUSIONI</a:t>
            </a:r>
          </a:p>
        </p:txBody>
      </p:sp>
      <p:sp>
        <p:nvSpPr>
          <p:cNvPr id="3" name="Segnaposto testo 2">
            <a:extLst>
              <a:ext uri="{FF2B5EF4-FFF2-40B4-BE49-F238E27FC236}">
                <a16:creationId xmlns:a16="http://schemas.microsoft.com/office/drawing/2014/main" id="{87087257-A709-4982-93D5-509A3DEC6038}"/>
              </a:ext>
            </a:extLst>
          </p:cNvPr>
          <p:cNvSpPr>
            <a:spLocks noGrp="1"/>
          </p:cNvSpPr>
          <p:nvPr>
            <p:ph type="body" idx="1"/>
          </p:nvPr>
        </p:nvSpPr>
        <p:spPr>
          <a:xfrm>
            <a:off x="529652" y="1359109"/>
            <a:ext cx="11152683" cy="5208692"/>
          </a:xfrm>
        </p:spPr>
        <p:txBody>
          <a:bodyPr/>
          <a:lstStyle/>
          <a:p>
            <a:r>
              <a:rPr lang="it-IT" dirty="0"/>
              <a:t>Tecnologie (es. giochi) da esplorare come opportunità educative – e di ricerca; loro effetti di socializzazione da comprendere meglio</a:t>
            </a:r>
          </a:p>
          <a:p>
            <a:r>
              <a:rPr lang="it-IT" dirty="0"/>
              <a:t>Insegnanti, motivazioni e competenze più rilevanti delle dotazioni tecnologiche (pur sempre rilevanti…)</a:t>
            </a:r>
          </a:p>
          <a:p>
            <a:r>
              <a:rPr lang="it-IT" dirty="0"/>
              <a:t>… e ancor più rilevanti per gli/le alunni/e con bassi livelli di competenze socio-emozionali e di motivazione / interessi intrinseci</a:t>
            </a:r>
          </a:p>
          <a:p>
            <a:r>
              <a:rPr lang="it-IT" dirty="0"/>
              <a:t>S.E.S. fortemente correlate alla capacità riflessiva orientata al futuro</a:t>
            </a:r>
          </a:p>
          <a:p>
            <a:pPr marL="101597" indent="0">
              <a:buNone/>
            </a:pPr>
            <a:endParaRPr lang="it-IT" dirty="0"/>
          </a:p>
          <a:p>
            <a:endParaRPr lang="it-IT" dirty="0"/>
          </a:p>
        </p:txBody>
      </p:sp>
      <p:sp>
        <p:nvSpPr>
          <p:cNvPr id="4" name="Segnaposto numero diapositiva 3">
            <a:extLst>
              <a:ext uri="{FF2B5EF4-FFF2-40B4-BE49-F238E27FC236}">
                <a16:creationId xmlns:a16="http://schemas.microsoft.com/office/drawing/2014/main" id="{45287CB5-8365-47F6-A676-8AA26C1213A8}"/>
              </a:ext>
            </a:extLst>
          </p:cNvPr>
          <p:cNvSpPr>
            <a:spLocks noGrp="1"/>
          </p:cNvSpPr>
          <p:nvPr>
            <p:ph type="sldNum" idx="12"/>
          </p:nvPr>
        </p:nvSpPr>
        <p:spPr/>
        <p:txBody>
          <a:bodyPr/>
          <a:lstStyle/>
          <a:p>
            <a:pPr algn="ctr"/>
            <a:fld id="{00000000-1234-1234-1234-123412341234}" type="slidenum">
              <a:rPr lang="it-IT" smtClean="0"/>
              <a:pPr algn="ctr"/>
              <a:t>27</a:t>
            </a:fld>
            <a:endParaRPr lang="it-IT"/>
          </a:p>
        </p:txBody>
      </p:sp>
    </p:spTree>
    <p:extLst>
      <p:ext uri="{BB962C8B-B14F-4D97-AF65-F5344CB8AC3E}">
        <p14:creationId xmlns:p14="http://schemas.microsoft.com/office/powerpoint/2010/main" val="200445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3ED3DF-404C-C863-F7C6-C166051DBF19}"/>
              </a:ext>
            </a:extLst>
          </p:cNvPr>
          <p:cNvSpPr>
            <a:spLocks noGrp="1"/>
          </p:cNvSpPr>
          <p:nvPr>
            <p:ph type="title"/>
          </p:nvPr>
        </p:nvSpPr>
        <p:spPr>
          <a:xfrm>
            <a:off x="852257" y="548640"/>
            <a:ext cx="11008310" cy="1179576"/>
          </a:xfrm>
        </p:spPr>
        <p:txBody>
          <a:bodyPr>
            <a:normAutofit fontScale="90000"/>
          </a:bodyPr>
          <a:lstStyle/>
          <a:p>
            <a:r>
              <a:rPr lang="it-IT" dirty="0"/>
              <a:t>Alcuni risultati principali: livello dell’interazione</a:t>
            </a:r>
          </a:p>
        </p:txBody>
      </p:sp>
      <p:sp>
        <p:nvSpPr>
          <p:cNvPr id="3" name="Segnaposto contenuto 2">
            <a:extLst>
              <a:ext uri="{FF2B5EF4-FFF2-40B4-BE49-F238E27FC236}">
                <a16:creationId xmlns:a16="http://schemas.microsoft.com/office/drawing/2014/main" id="{BBCF8A17-2FF0-166A-ACD9-4FC0412B4B32}"/>
              </a:ext>
            </a:extLst>
          </p:cNvPr>
          <p:cNvSpPr>
            <a:spLocks noGrp="1"/>
          </p:cNvSpPr>
          <p:nvPr>
            <p:ph idx="1"/>
          </p:nvPr>
        </p:nvSpPr>
        <p:spPr>
          <a:xfrm>
            <a:off x="390617" y="1882066"/>
            <a:ext cx="11629748" cy="4669654"/>
          </a:xfrm>
        </p:spPr>
        <p:txBody>
          <a:bodyPr>
            <a:normAutofit/>
          </a:bodyPr>
          <a:lstStyle/>
          <a:p>
            <a:pPr marL="342900" lvl="0" indent="-342900" algn="just">
              <a:lnSpc>
                <a:spcPct val="115000"/>
              </a:lnSpc>
              <a:spcAft>
                <a:spcPts val="1000"/>
              </a:spcAft>
              <a:buFont typeface="+mj-lt"/>
              <a:buAutoNum type="romanLcParenBoth"/>
            </a:pP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 Si è dimostrato rilevante il </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valore</a:t>
            </a: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 dato dagli insegnanti </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all’istruzione</a:t>
            </a: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 in particolare se si privilegia la crescita della persona a partire dalle sue vocazioni personali, dai suoi interessi e bisogni formativi rispetto alla sola prestazione scolastica; </a:t>
            </a:r>
          </a:p>
          <a:p>
            <a:pPr marL="342900" lvl="0" indent="-342900" algn="just">
              <a:lnSpc>
                <a:spcPct val="115000"/>
              </a:lnSpc>
              <a:spcAft>
                <a:spcPts val="1000"/>
              </a:spcAft>
              <a:buFont typeface="+mj-lt"/>
              <a:buAutoNum type="romanLcParenBoth"/>
            </a:pP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 E’ importante il </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tipo di relazione che intercorre tra i docenti</a:t>
            </a:r>
            <a:r>
              <a:rPr lang="it-IT"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oltre che con le famiglie), a seconda che essa si basi su una cooperazione sostanziale o, invece, prevalgano forme di antagonismo nell’interazione tra colleghi;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Segnaposto numero diapositiva 3">
            <a:extLst>
              <a:ext uri="{FF2B5EF4-FFF2-40B4-BE49-F238E27FC236}">
                <a16:creationId xmlns:a16="http://schemas.microsoft.com/office/drawing/2014/main" id="{6BD5D86C-B475-70F7-0442-5923B8055306}"/>
              </a:ext>
            </a:extLst>
          </p:cNvPr>
          <p:cNvSpPr>
            <a:spLocks noGrp="1"/>
          </p:cNvSpPr>
          <p:nvPr>
            <p:ph type="sldNum" sz="quarter" idx="12"/>
          </p:nvPr>
        </p:nvSpPr>
        <p:spPr/>
        <p:txBody>
          <a:bodyPr/>
          <a:lstStyle/>
          <a:p>
            <a:fld id="{B2DC25EE-239B-4C5F-AAD1-255A7D5F1EE2}" type="slidenum">
              <a:rPr lang="en-US" smtClean="0"/>
              <a:t>28</a:t>
            </a:fld>
            <a:endParaRPr lang="en-US"/>
          </a:p>
        </p:txBody>
      </p:sp>
    </p:spTree>
    <p:extLst>
      <p:ext uri="{BB962C8B-B14F-4D97-AF65-F5344CB8AC3E}">
        <p14:creationId xmlns:p14="http://schemas.microsoft.com/office/powerpoint/2010/main" val="11243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3ED3DF-404C-C863-F7C6-C166051DBF19}"/>
              </a:ext>
            </a:extLst>
          </p:cNvPr>
          <p:cNvSpPr>
            <a:spLocks noGrp="1"/>
          </p:cNvSpPr>
          <p:nvPr>
            <p:ph type="title"/>
          </p:nvPr>
        </p:nvSpPr>
        <p:spPr>
          <a:xfrm>
            <a:off x="852257" y="548640"/>
            <a:ext cx="11008310" cy="1179576"/>
          </a:xfrm>
        </p:spPr>
        <p:txBody>
          <a:bodyPr>
            <a:normAutofit fontScale="90000"/>
          </a:bodyPr>
          <a:lstStyle/>
          <a:p>
            <a:r>
              <a:rPr lang="it-IT" dirty="0"/>
              <a:t>Alcuni risultati principali: livello dell’interazione</a:t>
            </a:r>
          </a:p>
        </p:txBody>
      </p:sp>
      <p:sp>
        <p:nvSpPr>
          <p:cNvPr id="3" name="Segnaposto contenuto 2">
            <a:extLst>
              <a:ext uri="{FF2B5EF4-FFF2-40B4-BE49-F238E27FC236}">
                <a16:creationId xmlns:a16="http://schemas.microsoft.com/office/drawing/2014/main" id="{BBCF8A17-2FF0-166A-ACD9-4FC0412B4B32}"/>
              </a:ext>
            </a:extLst>
          </p:cNvPr>
          <p:cNvSpPr>
            <a:spLocks noGrp="1"/>
          </p:cNvSpPr>
          <p:nvPr>
            <p:ph idx="1"/>
          </p:nvPr>
        </p:nvSpPr>
        <p:spPr>
          <a:xfrm>
            <a:off x="390617" y="1882066"/>
            <a:ext cx="11629748" cy="4669654"/>
          </a:xfrm>
        </p:spPr>
        <p:txBody>
          <a:bodyPr>
            <a:normAutofit lnSpcReduction="10000"/>
          </a:bodyPr>
          <a:lstStyle/>
          <a:p>
            <a:pPr marL="0" lvl="0" indent="0" algn="just">
              <a:lnSpc>
                <a:spcPct val="115000"/>
              </a:lnSpc>
              <a:spcAft>
                <a:spcPts val="1000"/>
              </a:spcAft>
              <a:buNone/>
            </a:pP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(iii) Conta lo </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stile educativo</a:t>
            </a: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 che può ispirarsi maggiormente a criteri di ascolto, accompagnamento, interazione partecipata e mediazione comunicativa, oppure caratterizzarsi come autoritario, o ancora sovraccaricare la dimensione affettiva della relazione educativa. Lo stile correlato a più elevati livelli di SES negli alunni non è </a:t>
            </a:r>
            <a:r>
              <a:rPr lang="it-IT" sz="2800" dirty="0">
                <a:effectLst/>
                <a:latin typeface="Times New Roman" panose="02020603050405020304" pitchFamily="18" charset="0"/>
                <a:ea typeface="Calibri" panose="020F0502020204030204" pitchFamily="34" charset="0"/>
                <a:cs typeface="Times New Roman" panose="02020603050405020304" pitchFamily="18" charset="0"/>
              </a:rPr>
              <a:t>né individualistico e competitivo, né protettivo e materno, ma autorevole e “pattizio”: implica un clima relazionale positivo, con sicurezza, fiducia e attenzione personale nelle relazioni educative;</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it-IT" sz="2800" dirty="0">
                <a:effectLst/>
                <a:latin typeface="Calibri" panose="020F0502020204030204" pitchFamily="34" charset="0"/>
                <a:ea typeface="Times New Roman" panose="02020603050405020304" pitchFamily="18" charset="0"/>
                <a:cs typeface="Times New Roman" panose="02020603050405020304" pitchFamily="18" charset="0"/>
              </a:rPr>
              <a:t>(iv) </a:t>
            </a: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Infine, incidono le </a:t>
            </a: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modalità di gestione del conflitto tra pari </a:t>
            </a:r>
            <a:r>
              <a:rPr lang="it-IT" sz="2800" dirty="0">
                <a:effectLst/>
                <a:latin typeface="Times New Roman" panose="02020603050405020304" pitchFamily="18" charset="0"/>
                <a:ea typeface="Times New Roman" panose="02020603050405020304" pitchFamily="18" charset="0"/>
                <a:cs typeface="Times New Roman" panose="02020603050405020304" pitchFamily="18" charset="0"/>
              </a:rPr>
              <a:t>– eque e tese a “riparare” le relazioni danneggiate –da parte degli insegnanti. </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6BD5D86C-B475-70F7-0442-5923B8055306}"/>
              </a:ext>
            </a:extLst>
          </p:cNvPr>
          <p:cNvSpPr>
            <a:spLocks noGrp="1"/>
          </p:cNvSpPr>
          <p:nvPr>
            <p:ph type="sldNum" sz="quarter" idx="12"/>
          </p:nvPr>
        </p:nvSpPr>
        <p:spPr/>
        <p:txBody>
          <a:bodyPr/>
          <a:lstStyle/>
          <a:p>
            <a:fld id="{B2DC25EE-239B-4C5F-AAD1-255A7D5F1EE2}" type="slidenum">
              <a:rPr lang="en-US" smtClean="0"/>
              <a:t>29</a:t>
            </a:fld>
            <a:endParaRPr lang="en-US"/>
          </a:p>
        </p:txBody>
      </p:sp>
    </p:spTree>
    <p:extLst>
      <p:ext uri="{BB962C8B-B14F-4D97-AF65-F5344CB8AC3E}">
        <p14:creationId xmlns:p14="http://schemas.microsoft.com/office/powerpoint/2010/main" val="21809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C3704F-21E6-6A2B-5F3E-CAB3B819ABEF}"/>
              </a:ext>
            </a:extLst>
          </p:cNvPr>
          <p:cNvSpPr>
            <a:spLocks noGrp="1"/>
          </p:cNvSpPr>
          <p:nvPr>
            <p:ph type="title"/>
          </p:nvPr>
        </p:nvSpPr>
        <p:spPr/>
        <p:txBody>
          <a:bodyPr/>
          <a:lstStyle/>
          <a:p>
            <a:r>
              <a:rPr lang="it-IT" dirty="0"/>
              <a:t>DI CHE COSA PARLIAMO OGGI…</a:t>
            </a:r>
          </a:p>
        </p:txBody>
      </p:sp>
      <p:sp>
        <p:nvSpPr>
          <p:cNvPr id="3" name="Segnaposto contenuto 2">
            <a:extLst>
              <a:ext uri="{FF2B5EF4-FFF2-40B4-BE49-F238E27FC236}">
                <a16:creationId xmlns:a16="http://schemas.microsoft.com/office/drawing/2014/main" id="{0431E349-D2D2-3CF5-5352-FFF4C859B631}"/>
              </a:ext>
            </a:extLst>
          </p:cNvPr>
          <p:cNvSpPr>
            <a:spLocks noGrp="1"/>
          </p:cNvSpPr>
          <p:nvPr>
            <p:ph idx="1"/>
          </p:nvPr>
        </p:nvSpPr>
        <p:spPr/>
        <p:txBody>
          <a:bodyPr/>
          <a:lstStyle/>
          <a:p>
            <a:pPr marL="457200" indent="-457200">
              <a:buAutoNum type="arabicParenR"/>
            </a:pPr>
            <a:endParaRPr lang="it-IT" dirty="0"/>
          </a:p>
          <a:p>
            <a:pPr marL="457200" indent="-457200">
              <a:buAutoNum type="arabicParenR"/>
            </a:pPr>
            <a:r>
              <a:rPr lang="it-IT" sz="3200" b="1" dirty="0"/>
              <a:t>DI CHE COSA STIAMO PARLANDO E PERCHE’ E’ IMPORTANTE</a:t>
            </a:r>
          </a:p>
          <a:p>
            <a:pPr marL="457200" indent="-457200">
              <a:buAutoNum type="arabicParenR"/>
            </a:pPr>
            <a:endParaRPr lang="it-IT" sz="3200" b="1" dirty="0"/>
          </a:p>
          <a:p>
            <a:pPr marL="457200" indent="-457200">
              <a:buAutoNum type="arabicParenR"/>
            </a:pPr>
            <a:r>
              <a:rPr lang="it-IT" sz="3200" b="1" dirty="0"/>
              <a:t>COME E PERCHE’ LE S.E.S. CAMBIANO (ANCHE) A SCUOLA?</a:t>
            </a:r>
          </a:p>
          <a:p>
            <a:pPr marL="457200" indent="-457200">
              <a:buAutoNum type="arabicParenR"/>
            </a:pPr>
            <a:endParaRPr lang="it-IT" dirty="0"/>
          </a:p>
          <a:p>
            <a:pPr marL="457200" indent="-457200">
              <a:buAutoNum type="arabicParenR"/>
            </a:pPr>
            <a:endParaRPr lang="it-IT" dirty="0"/>
          </a:p>
        </p:txBody>
      </p:sp>
      <p:sp>
        <p:nvSpPr>
          <p:cNvPr id="4" name="Segnaposto numero diapositiva 3">
            <a:extLst>
              <a:ext uri="{FF2B5EF4-FFF2-40B4-BE49-F238E27FC236}">
                <a16:creationId xmlns:a16="http://schemas.microsoft.com/office/drawing/2014/main" id="{7B35738D-0783-32E6-E1CE-9C62F6724F65}"/>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379143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950A6D-184D-9C9D-C141-2BA2D1B2674C}"/>
              </a:ext>
            </a:extLst>
          </p:cNvPr>
          <p:cNvSpPr>
            <a:spLocks noGrp="1"/>
          </p:cNvSpPr>
          <p:nvPr>
            <p:ph type="title"/>
          </p:nvPr>
        </p:nvSpPr>
        <p:spPr>
          <a:xfrm>
            <a:off x="816746" y="548640"/>
            <a:ext cx="10919534" cy="1179576"/>
          </a:xfrm>
        </p:spPr>
        <p:txBody>
          <a:bodyPr>
            <a:normAutofit fontScale="90000"/>
          </a:bodyPr>
          <a:lstStyle/>
          <a:p>
            <a:r>
              <a:rPr lang="it-IT" dirty="0"/>
              <a:t>Alcuni risultati principali: livello dell’organizzazione</a:t>
            </a:r>
          </a:p>
        </p:txBody>
      </p:sp>
      <p:sp>
        <p:nvSpPr>
          <p:cNvPr id="3" name="Segnaposto contenuto 2">
            <a:extLst>
              <a:ext uri="{FF2B5EF4-FFF2-40B4-BE49-F238E27FC236}">
                <a16:creationId xmlns:a16="http://schemas.microsoft.com/office/drawing/2014/main" id="{2A63E753-2E35-2AFF-B54B-B30987FE88F3}"/>
              </a:ext>
            </a:extLst>
          </p:cNvPr>
          <p:cNvSpPr>
            <a:spLocks noGrp="1"/>
          </p:cNvSpPr>
          <p:nvPr>
            <p:ph idx="1"/>
          </p:nvPr>
        </p:nvSpPr>
        <p:spPr>
          <a:xfrm>
            <a:off x="364162" y="1979719"/>
            <a:ext cx="11576304" cy="4741755"/>
          </a:xfrm>
        </p:spPr>
        <p:txBody>
          <a:bodyPr>
            <a:normAutofit lnSpcReduction="10000"/>
          </a:bodyPr>
          <a:lstStyle/>
          <a:p>
            <a:pPr marL="342900" lvl="0" indent="-342900" algn="just">
              <a:lnSpc>
                <a:spcPct val="107000"/>
              </a:lnSpc>
              <a:spcAft>
                <a:spcPts val="800"/>
              </a:spcAft>
              <a:buFont typeface="+mj-lt"/>
              <a:buAutoNum type="alphaLcParenR"/>
            </a:pPr>
            <a:r>
              <a:rPr lang="it-IT" sz="2400" b="1" i="1" dirty="0">
                <a:effectLst/>
                <a:latin typeface="Times New Roman" panose="02020603050405020304" pitchFamily="18" charset="0"/>
                <a:ea typeface="Calibri" panose="020F0502020204030204" pitchFamily="34" charset="0"/>
                <a:cs typeface="Times New Roman" panose="02020603050405020304" pitchFamily="18" charset="0"/>
              </a:rPr>
              <a:t>Distintività</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Il processo formativo caratteriale può avvenire meglio se un istituto scolastico è dotato di un’autonoma identità e non si comporta come un’unità esecutiva o un’entità burocratica. La distintività è un tratto molto importante, che può emergere dalla presenza di agenti di cambiamento, dirigenti e/o docenti dotati di capacità </a:t>
            </a:r>
            <a:r>
              <a:rPr lang="it-IT" sz="2400" dirty="0" err="1">
                <a:effectLst/>
                <a:latin typeface="Times New Roman" panose="02020603050405020304" pitchFamily="18" charset="0"/>
                <a:ea typeface="Calibri" panose="020F0502020204030204" pitchFamily="34" charset="0"/>
                <a:cs typeface="Times New Roman" panose="02020603050405020304" pitchFamily="18" charset="0"/>
              </a:rPr>
              <a:t>imprenditive</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e da relazioni sensate con famiglie e comunità del territorio.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b="1" i="1" dirty="0">
                <a:effectLst/>
                <a:latin typeface="Times New Roman" panose="02020603050405020304" pitchFamily="18" charset="0"/>
                <a:ea typeface="Calibri" panose="020F0502020204030204" pitchFamily="34" charset="0"/>
                <a:cs typeface="Times New Roman" panose="02020603050405020304" pitchFamily="18" charset="0"/>
              </a:rPr>
              <a:t>b) Sistematicità </a:t>
            </a:r>
            <a:r>
              <a:rPr lang="it-IT" sz="2400" b="1" dirty="0">
                <a:effectLst/>
                <a:latin typeface="Times New Roman" panose="02020603050405020304" pitchFamily="18" charset="0"/>
                <a:ea typeface="Calibri" panose="020F0502020204030204" pitchFamily="34" charset="0"/>
                <a:cs typeface="Times New Roman" panose="02020603050405020304" pitchFamily="18" charset="0"/>
              </a:rPr>
              <a:t>vs.</a:t>
            </a:r>
            <a:r>
              <a:rPr lang="it-IT" sz="2400" b="1" i="1" dirty="0">
                <a:effectLst/>
                <a:latin typeface="Times New Roman" panose="02020603050405020304" pitchFamily="18" charset="0"/>
                <a:ea typeface="Calibri" panose="020F0502020204030204" pitchFamily="34" charset="0"/>
                <a:cs typeface="Times New Roman" panose="02020603050405020304" pitchFamily="18" charset="0"/>
              </a:rPr>
              <a:t> approccio additivo</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L’evidenza empirica mostra che l’accumulazione di progetti, programmi ed esperienze di varia natura e con vari obiettivi è inefficace, se non fa parte di un progetto sistematico, organico e coordinato.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A00532B6-AEAA-5359-3895-B5B3B638C8ED}"/>
              </a:ext>
            </a:extLst>
          </p:cNvPr>
          <p:cNvSpPr>
            <a:spLocks noGrp="1"/>
          </p:cNvSpPr>
          <p:nvPr>
            <p:ph type="sldNum" sz="quarter" idx="12"/>
          </p:nvPr>
        </p:nvSpPr>
        <p:spPr/>
        <p:txBody>
          <a:bodyPr/>
          <a:lstStyle/>
          <a:p>
            <a:fld id="{B2DC25EE-239B-4C5F-AAD1-255A7D5F1EE2}" type="slidenum">
              <a:rPr lang="en-US" smtClean="0"/>
              <a:t>30</a:t>
            </a:fld>
            <a:endParaRPr lang="en-US"/>
          </a:p>
        </p:txBody>
      </p:sp>
    </p:spTree>
    <p:extLst>
      <p:ext uri="{BB962C8B-B14F-4D97-AF65-F5344CB8AC3E}">
        <p14:creationId xmlns:p14="http://schemas.microsoft.com/office/powerpoint/2010/main" val="212509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950A6D-184D-9C9D-C141-2BA2D1B2674C}"/>
              </a:ext>
            </a:extLst>
          </p:cNvPr>
          <p:cNvSpPr>
            <a:spLocks noGrp="1"/>
          </p:cNvSpPr>
          <p:nvPr>
            <p:ph type="title"/>
          </p:nvPr>
        </p:nvSpPr>
        <p:spPr>
          <a:xfrm>
            <a:off x="816746" y="548640"/>
            <a:ext cx="10919534" cy="1179576"/>
          </a:xfrm>
        </p:spPr>
        <p:txBody>
          <a:bodyPr>
            <a:normAutofit fontScale="90000"/>
          </a:bodyPr>
          <a:lstStyle/>
          <a:p>
            <a:r>
              <a:rPr lang="it-IT" dirty="0"/>
              <a:t>Alcuni risultati principali: livello dell’organizzazione</a:t>
            </a:r>
          </a:p>
        </p:txBody>
      </p:sp>
      <p:sp>
        <p:nvSpPr>
          <p:cNvPr id="3" name="Segnaposto contenuto 2">
            <a:extLst>
              <a:ext uri="{FF2B5EF4-FFF2-40B4-BE49-F238E27FC236}">
                <a16:creationId xmlns:a16="http://schemas.microsoft.com/office/drawing/2014/main" id="{2A63E753-2E35-2AFF-B54B-B30987FE88F3}"/>
              </a:ext>
            </a:extLst>
          </p:cNvPr>
          <p:cNvSpPr>
            <a:spLocks noGrp="1"/>
          </p:cNvSpPr>
          <p:nvPr>
            <p:ph idx="1"/>
          </p:nvPr>
        </p:nvSpPr>
        <p:spPr>
          <a:xfrm>
            <a:off x="364162" y="1979719"/>
            <a:ext cx="11576304" cy="4741755"/>
          </a:xfrm>
        </p:spPr>
        <p:txBody>
          <a:bodyPr>
            <a:normAutofit/>
          </a:bodyPr>
          <a:lstStyle/>
          <a:p>
            <a:pPr marL="0" lvl="0" indent="0" algn="just">
              <a:lnSpc>
                <a:spcPct val="107000"/>
              </a:lnSpc>
              <a:spcAft>
                <a:spcPts val="800"/>
              </a:spcAft>
              <a:buNone/>
            </a:pPr>
            <a:r>
              <a:rPr lang="it-IT" sz="2400" b="1" i="1" dirty="0">
                <a:effectLst/>
                <a:latin typeface="Times New Roman" panose="02020603050405020304" pitchFamily="18" charset="0"/>
                <a:ea typeface="Calibri" panose="020F0502020204030204" pitchFamily="34" charset="0"/>
                <a:cs typeface="Times New Roman" panose="02020603050405020304" pitchFamily="18" charset="0"/>
              </a:rPr>
              <a:t>c) Cultura scolastica complessiva</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La formazione socio-emotiva è efficace se si riverbera in una cultura scolastica vissuta ed esperita da tutti gli attori coinvolti e in vari momenti e contesti della vita scolastica. Gli stili d’insegnamento dei docenti sono importanti come i programmi SEL espliciti e come l’inserimento di tali contenuti in vari aspetti dell’esperienza scolastica, compresi gli insegnamenti disciplinari. Le relazioni tra gli attori della scuola sono poi cruciali. Si pensi alle dinamiche delle interazioni tra docenti, tra docenti e dirigenti e con le famiglie. Se manca il coordinamento di tutte queste dimensioni con il messaggio educativo centrale, l’apprendimento di queste competenze diventa impossibile.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A00532B6-AEAA-5359-3895-B5B3B638C8ED}"/>
              </a:ext>
            </a:extLst>
          </p:cNvPr>
          <p:cNvSpPr>
            <a:spLocks noGrp="1"/>
          </p:cNvSpPr>
          <p:nvPr>
            <p:ph type="sldNum" sz="quarter" idx="12"/>
          </p:nvPr>
        </p:nvSpPr>
        <p:spPr/>
        <p:txBody>
          <a:bodyPr/>
          <a:lstStyle/>
          <a:p>
            <a:fld id="{B2DC25EE-239B-4C5F-AAD1-255A7D5F1EE2}" type="slidenum">
              <a:rPr lang="en-US" smtClean="0"/>
              <a:t>31</a:t>
            </a:fld>
            <a:endParaRPr lang="en-US"/>
          </a:p>
        </p:txBody>
      </p:sp>
    </p:spTree>
    <p:extLst>
      <p:ext uri="{BB962C8B-B14F-4D97-AF65-F5344CB8AC3E}">
        <p14:creationId xmlns:p14="http://schemas.microsoft.com/office/powerpoint/2010/main" val="415489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AABCE4-7DF6-45A3-82BD-1AAF0526C8DC}"/>
              </a:ext>
            </a:extLst>
          </p:cNvPr>
          <p:cNvSpPr>
            <a:spLocks noGrp="1"/>
          </p:cNvSpPr>
          <p:nvPr>
            <p:ph type="title"/>
          </p:nvPr>
        </p:nvSpPr>
        <p:spPr/>
        <p:txBody>
          <a:bodyPr/>
          <a:lstStyle/>
          <a:p>
            <a:r>
              <a:rPr lang="it-IT" dirty="0"/>
              <a:t>Grazie per l’attenzione! </a:t>
            </a:r>
          </a:p>
        </p:txBody>
      </p:sp>
      <p:sp>
        <p:nvSpPr>
          <p:cNvPr id="3" name="Segnaposto numero diapositiva 2">
            <a:extLst>
              <a:ext uri="{FF2B5EF4-FFF2-40B4-BE49-F238E27FC236}">
                <a16:creationId xmlns:a16="http://schemas.microsoft.com/office/drawing/2014/main" id="{FC21F782-C54F-4B01-B2AE-6E8DE47E495A}"/>
              </a:ext>
            </a:extLst>
          </p:cNvPr>
          <p:cNvSpPr>
            <a:spLocks noGrp="1"/>
          </p:cNvSpPr>
          <p:nvPr>
            <p:ph type="sldNum" sz="quarter" idx="12"/>
          </p:nvPr>
        </p:nvSpPr>
        <p:spPr/>
        <p:txBody>
          <a:bodyPr/>
          <a:lstStyle/>
          <a:p>
            <a:fld id="{B2DC25EE-239B-4C5F-AAD1-255A7D5F1EE2}" type="slidenum">
              <a:rPr lang="en-US" smtClean="0"/>
              <a:t>32</a:t>
            </a:fld>
            <a:endParaRPr lang="en-US"/>
          </a:p>
        </p:txBody>
      </p:sp>
    </p:spTree>
    <p:extLst>
      <p:ext uri="{BB962C8B-B14F-4D97-AF65-F5344CB8AC3E}">
        <p14:creationId xmlns:p14="http://schemas.microsoft.com/office/powerpoint/2010/main" val="234920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49CE0B-6017-E5F2-D4AA-3243AB53A87C}"/>
              </a:ext>
            </a:extLst>
          </p:cNvPr>
          <p:cNvSpPr>
            <a:spLocks noGrp="1"/>
          </p:cNvSpPr>
          <p:nvPr>
            <p:ph type="ctrTitle"/>
          </p:nvPr>
        </p:nvSpPr>
        <p:spPr>
          <a:xfrm>
            <a:off x="576072" y="1124712"/>
            <a:ext cx="11036808" cy="5160678"/>
          </a:xfrm>
        </p:spPr>
        <p:txBody>
          <a:bodyPr>
            <a:normAutofit fontScale="90000"/>
          </a:bodyPr>
          <a:lstStyle/>
          <a:p>
            <a:br>
              <a:rPr lang="it-IT" dirty="0"/>
            </a:br>
            <a:br>
              <a:rPr lang="it-IT" dirty="0"/>
            </a:br>
            <a:br>
              <a:rPr lang="it-IT" dirty="0"/>
            </a:br>
            <a:br>
              <a:rPr lang="it-IT" dirty="0"/>
            </a:br>
            <a:br>
              <a:rPr lang="it-IT" dirty="0"/>
            </a:br>
            <a:r>
              <a:rPr lang="it-IT" dirty="0"/>
              <a:t>Che cosa sono le competenze socio-emotive e perché dovremmo occuparcene?</a:t>
            </a:r>
          </a:p>
        </p:txBody>
      </p:sp>
      <p:sp>
        <p:nvSpPr>
          <p:cNvPr id="3" name="Sottotitolo 2">
            <a:extLst>
              <a:ext uri="{FF2B5EF4-FFF2-40B4-BE49-F238E27FC236}">
                <a16:creationId xmlns:a16="http://schemas.microsoft.com/office/drawing/2014/main" id="{36064B40-3B85-7971-8A1A-AFEBE700AA4C}"/>
              </a:ext>
            </a:extLst>
          </p:cNvPr>
          <p:cNvSpPr>
            <a:spLocks noGrp="1"/>
          </p:cNvSpPr>
          <p:nvPr>
            <p:ph type="subTitle" idx="1"/>
          </p:nvPr>
        </p:nvSpPr>
        <p:spPr/>
        <p:txBody>
          <a:bodyPr/>
          <a:lstStyle/>
          <a:p>
            <a:endParaRPr lang="it-IT"/>
          </a:p>
        </p:txBody>
      </p:sp>
      <p:sp>
        <p:nvSpPr>
          <p:cNvPr id="4" name="Segnaposto numero diapositiva 3">
            <a:extLst>
              <a:ext uri="{FF2B5EF4-FFF2-40B4-BE49-F238E27FC236}">
                <a16:creationId xmlns:a16="http://schemas.microsoft.com/office/drawing/2014/main" id="{13FC9D0A-B1BF-4C85-9767-66A5C0CC8E3E}"/>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266497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B57972-8F88-3C6F-3280-35C2BF19AFE1}"/>
              </a:ext>
            </a:extLst>
          </p:cNvPr>
          <p:cNvSpPr>
            <a:spLocks noGrp="1"/>
          </p:cNvSpPr>
          <p:nvPr>
            <p:ph type="title"/>
          </p:nvPr>
        </p:nvSpPr>
        <p:spPr/>
        <p:txBody>
          <a:bodyPr>
            <a:normAutofit fontScale="90000"/>
          </a:bodyPr>
          <a:lstStyle/>
          <a:p>
            <a:r>
              <a:rPr lang="it-IT" b="1" dirty="0"/>
              <a:t>1. Perché le competenze «socio-emozionali» (</a:t>
            </a:r>
            <a:r>
              <a:rPr lang="it-IT" b="1" dirty="0" err="1"/>
              <a:t>ri</a:t>
            </a:r>
            <a:r>
              <a:rPr lang="it-IT" b="1" dirty="0"/>
              <a:t>)diventano importanti proprio </a:t>
            </a:r>
            <a:r>
              <a:rPr lang="it-IT" dirty="0"/>
              <a:t>ora</a:t>
            </a:r>
            <a:r>
              <a:rPr lang="it-IT" b="1" dirty="0"/>
              <a:t>? </a:t>
            </a:r>
            <a:endParaRPr lang="it-IT" dirty="0"/>
          </a:p>
        </p:txBody>
      </p:sp>
      <p:pic>
        <p:nvPicPr>
          <p:cNvPr id="6" name="Segnaposto contenuto 5">
            <a:extLst>
              <a:ext uri="{FF2B5EF4-FFF2-40B4-BE49-F238E27FC236}">
                <a16:creationId xmlns:a16="http://schemas.microsoft.com/office/drawing/2014/main" id="{38073C33-C9E6-2F86-D768-21AF610EFBB6}"/>
              </a:ext>
            </a:extLst>
          </p:cNvPr>
          <p:cNvPicPr>
            <a:picLocks noGrp="1" noChangeAspect="1"/>
          </p:cNvPicPr>
          <p:nvPr>
            <p:ph idx="1"/>
          </p:nvPr>
        </p:nvPicPr>
        <p:blipFill>
          <a:blip r:embed="rId2"/>
          <a:stretch>
            <a:fillRect/>
          </a:stretch>
        </p:blipFill>
        <p:spPr>
          <a:xfrm>
            <a:off x="910522" y="2247204"/>
            <a:ext cx="4455813" cy="2965141"/>
          </a:xfrm>
        </p:spPr>
      </p:pic>
      <p:sp>
        <p:nvSpPr>
          <p:cNvPr id="4" name="Segnaposto numero diapositiva 3">
            <a:extLst>
              <a:ext uri="{FF2B5EF4-FFF2-40B4-BE49-F238E27FC236}">
                <a16:creationId xmlns:a16="http://schemas.microsoft.com/office/drawing/2014/main" id="{B5D3CF28-B70C-4656-C7CE-7449DE5F337C}"/>
              </a:ext>
            </a:extLst>
          </p:cNvPr>
          <p:cNvSpPr>
            <a:spLocks noGrp="1"/>
          </p:cNvSpPr>
          <p:nvPr>
            <p:ph type="sldNum" sz="quarter" idx="12"/>
          </p:nvPr>
        </p:nvSpPr>
        <p:spPr/>
        <p:txBody>
          <a:bodyPr/>
          <a:lstStyle/>
          <a:p>
            <a:fld id="{B2DC25EE-239B-4C5F-AAD1-255A7D5F1EE2}" type="slidenum">
              <a:rPr lang="en-US" smtClean="0"/>
              <a:t>5</a:t>
            </a:fld>
            <a:endParaRPr lang="en-US"/>
          </a:p>
        </p:txBody>
      </p:sp>
      <p:pic>
        <p:nvPicPr>
          <p:cNvPr id="8" name="Immagine 7">
            <a:extLst>
              <a:ext uri="{FF2B5EF4-FFF2-40B4-BE49-F238E27FC236}">
                <a16:creationId xmlns:a16="http://schemas.microsoft.com/office/drawing/2014/main" id="{E73CB739-25D0-D223-4912-2C491E9D24C5}"/>
              </a:ext>
            </a:extLst>
          </p:cNvPr>
          <p:cNvPicPr>
            <a:picLocks noChangeAspect="1"/>
          </p:cNvPicPr>
          <p:nvPr/>
        </p:nvPicPr>
        <p:blipFill>
          <a:blip r:embed="rId3"/>
          <a:stretch>
            <a:fillRect/>
          </a:stretch>
        </p:blipFill>
        <p:spPr>
          <a:xfrm>
            <a:off x="5989409" y="2219507"/>
            <a:ext cx="4355249" cy="3122631"/>
          </a:xfrm>
          <a:prstGeom prst="rect">
            <a:avLst/>
          </a:prstGeom>
        </p:spPr>
      </p:pic>
      <p:sp>
        <p:nvSpPr>
          <p:cNvPr id="10" name="CasellaDiTesto 9">
            <a:extLst>
              <a:ext uri="{FF2B5EF4-FFF2-40B4-BE49-F238E27FC236}">
                <a16:creationId xmlns:a16="http://schemas.microsoft.com/office/drawing/2014/main" id="{87AA7535-910A-64D5-F30A-F0BB407E3754}"/>
              </a:ext>
            </a:extLst>
          </p:cNvPr>
          <p:cNvSpPr txBox="1"/>
          <p:nvPr/>
        </p:nvSpPr>
        <p:spPr>
          <a:xfrm>
            <a:off x="910522" y="5342138"/>
            <a:ext cx="9964623" cy="830997"/>
          </a:xfrm>
          <a:prstGeom prst="rect">
            <a:avLst/>
          </a:prstGeom>
          <a:noFill/>
        </p:spPr>
        <p:txBody>
          <a:bodyPr wrap="square">
            <a:spAutoFit/>
          </a:bodyPr>
          <a:lstStyle/>
          <a:p>
            <a:r>
              <a:rPr lang="it-IT" sz="2400" dirty="0">
                <a:latin typeface="+mj-lt"/>
              </a:rPr>
              <a:t>Le sfide della società (</a:t>
            </a:r>
            <a:r>
              <a:rPr lang="it-IT" sz="2400" b="1" dirty="0">
                <a:latin typeface="+mj-lt"/>
              </a:rPr>
              <a:t>accelerazione</a:t>
            </a:r>
            <a:r>
              <a:rPr lang="it-IT" sz="2400" dirty="0">
                <a:latin typeface="+mj-lt"/>
              </a:rPr>
              <a:t>, </a:t>
            </a:r>
            <a:r>
              <a:rPr lang="it-IT" sz="2400" b="1" dirty="0">
                <a:latin typeface="+mj-lt"/>
              </a:rPr>
              <a:t>eccesso</a:t>
            </a:r>
            <a:r>
              <a:rPr lang="it-IT" sz="2400" dirty="0">
                <a:latin typeface="+mj-lt"/>
              </a:rPr>
              <a:t>, complessità, intercultura…), insieme a una minore efficacia delle istituzioni…</a:t>
            </a:r>
          </a:p>
        </p:txBody>
      </p:sp>
    </p:spTree>
    <p:extLst>
      <p:ext uri="{BB962C8B-B14F-4D97-AF65-F5344CB8AC3E}">
        <p14:creationId xmlns:p14="http://schemas.microsoft.com/office/powerpoint/2010/main" val="139337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FF940-8CB3-C8C9-01B2-61737F767F61}"/>
              </a:ext>
            </a:extLst>
          </p:cNvPr>
          <p:cNvSpPr>
            <a:spLocks noGrp="1"/>
          </p:cNvSpPr>
          <p:nvPr>
            <p:ph type="title"/>
          </p:nvPr>
        </p:nvSpPr>
        <p:spPr/>
        <p:txBody>
          <a:bodyPr>
            <a:normAutofit fontScale="90000"/>
          </a:bodyPr>
          <a:lstStyle/>
          <a:p>
            <a:r>
              <a:rPr lang="it-IT" b="1" dirty="0"/>
              <a:t>1. Perché le competenze «socio-emozionali» (</a:t>
            </a:r>
            <a:r>
              <a:rPr lang="it-IT" b="1" dirty="0" err="1"/>
              <a:t>ri</a:t>
            </a:r>
            <a:r>
              <a:rPr lang="it-IT" b="1" dirty="0"/>
              <a:t>)diventano importanti proprio </a:t>
            </a:r>
            <a:r>
              <a:rPr lang="it-IT" dirty="0"/>
              <a:t>ora</a:t>
            </a:r>
            <a:r>
              <a:rPr lang="it-IT" b="1" dirty="0"/>
              <a:t>? </a:t>
            </a:r>
            <a:endParaRPr lang="it-IT" dirty="0"/>
          </a:p>
        </p:txBody>
      </p:sp>
      <p:pic>
        <p:nvPicPr>
          <p:cNvPr id="6" name="Segnaposto contenuto 5">
            <a:extLst>
              <a:ext uri="{FF2B5EF4-FFF2-40B4-BE49-F238E27FC236}">
                <a16:creationId xmlns:a16="http://schemas.microsoft.com/office/drawing/2014/main" id="{227CFAF7-5616-FD96-75E7-D57444E34C19}"/>
              </a:ext>
            </a:extLst>
          </p:cNvPr>
          <p:cNvPicPr>
            <a:picLocks noGrp="1" noChangeAspect="1"/>
          </p:cNvPicPr>
          <p:nvPr>
            <p:ph idx="1"/>
          </p:nvPr>
        </p:nvPicPr>
        <p:blipFill>
          <a:blip r:embed="rId2"/>
          <a:stretch>
            <a:fillRect/>
          </a:stretch>
        </p:blipFill>
        <p:spPr>
          <a:xfrm>
            <a:off x="604244" y="2073961"/>
            <a:ext cx="4254308" cy="4235400"/>
          </a:xfrm>
        </p:spPr>
      </p:pic>
      <p:sp>
        <p:nvSpPr>
          <p:cNvPr id="4" name="Segnaposto numero diapositiva 3">
            <a:extLst>
              <a:ext uri="{FF2B5EF4-FFF2-40B4-BE49-F238E27FC236}">
                <a16:creationId xmlns:a16="http://schemas.microsoft.com/office/drawing/2014/main" id="{DB86A495-0A51-2F9A-A8BE-07665FA309BE}"/>
              </a:ext>
            </a:extLst>
          </p:cNvPr>
          <p:cNvSpPr>
            <a:spLocks noGrp="1"/>
          </p:cNvSpPr>
          <p:nvPr>
            <p:ph type="sldNum" sz="quarter" idx="12"/>
          </p:nvPr>
        </p:nvSpPr>
        <p:spPr/>
        <p:txBody>
          <a:bodyPr/>
          <a:lstStyle/>
          <a:p>
            <a:fld id="{B2DC25EE-239B-4C5F-AAD1-255A7D5F1EE2}" type="slidenum">
              <a:rPr lang="en-US" smtClean="0"/>
              <a:t>6</a:t>
            </a:fld>
            <a:endParaRPr lang="en-US"/>
          </a:p>
        </p:txBody>
      </p:sp>
      <p:sp>
        <p:nvSpPr>
          <p:cNvPr id="8" name="CasellaDiTesto 7">
            <a:extLst>
              <a:ext uri="{FF2B5EF4-FFF2-40B4-BE49-F238E27FC236}">
                <a16:creationId xmlns:a16="http://schemas.microsoft.com/office/drawing/2014/main" id="{189E8044-86EA-1C39-3DC5-F7AF47CD52D8}"/>
              </a:ext>
            </a:extLst>
          </p:cNvPr>
          <p:cNvSpPr txBox="1"/>
          <p:nvPr/>
        </p:nvSpPr>
        <p:spPr>
          <a:xfrm>
            <a:off x="5502113" y="1991058"/>
            <a:ext cx="6225289" cy="4401205"/>
          </a:xfrm>
          <a:prstGeom prst="rect">
            <a:avLst/>
          </a:prstGeom>
          <a:noFill/>
        </p:spPr>
        <p:txBody>
          <a:bodyPr wrap="square">
            <a:spAutoFit/>
          </a:bodyPr>
          <a:lstStyle/>
          <a:p>
            <a:r>
              <a:rPr lang="it-IT" sz="2800" dirty="0">
                <a:latin typeface="+mj-lt"/>
              </a:rPr>
              <a:t>… pongono una grande </a:t>
            </a:r>
            <a:r>
              <a:rPr lang="it-IT" sz="2800" b="1" dirty="0">
                <a:latin typeface="+mj-lt"/>
              </a:rPr>
              <a:t>pressione</a:t>
            </a:r>
            <a:r>
              <a:rPr lang="it-IT" sz="2800" dirty="0">
                <a:latin typeface="+mj-lt"/>
              </a:rPr>
              <a:t> sul </a:t>
            </a:r>
            <a:r>
              <a:rPr lang="it-IT" sz="2800" b="1" dirty="0">
                <a:latin typeface="+mj-lt"/>
              </a:rPr>
              <a:t>soggetto</a:t>
            </a:r>
            <a:r>
              <a:rPr lang="it-IT" sz="2800" dirty="0">
                <a:latin typeface="+mj-lt"/>
              </a:rPr>
              <a:t> umano. </a:t>
            </a:r>
          </a:p>
          <a:p>
            <a:endParaRPr lang="it-IT" sz="2800" dirty="0">
              <a:latin typeface="+mj-lt"/>
            </a:endParaRPr>
          </a:p>
          <a:p>
            <a:r>
              <a:rPr lang="it-IT" sz="2800" dirty="0"/>
              <a:t>La </a:t>
            </a:r>
            <a:r>
              <a:rPr lang="it-IT" sz="2800" b="1" dirty="0" err="1"/>
              <a:t>potenzializzazione</a:t>
            </a:r>
            <a:r>
              <a:rPr lang="it-IT" sz="2800" dirty="0"/>
              <a:t>: puoi / devi </a:t>
            </a:r>
            <a:r>
              <a:rPr lang="it-IT" sz="2800" b="1" dirty="0"/>
              <a:t>diventare «tutto» in un mondo che non conosciamo</a:t>
            </a:r>
            <a:r>
              <a:rPr lang="it-IT" sz="2800" dirty="0"/>
              <a:t>. Rimanere aperti per l’ignoto che arriverà, per un futuro incerto, rischioso, imprevedibile. </a:t>
            </a:r>
          </a:p>
          <a:p>
            <a:r>
              <a:rPr lang="it-IT" sz="2800" b="1" dirty="0"/>
              <a:t>Un mondo «senza aspettative»…</a:t>
            </a:r>
          </a:p>
        </p:txBody>
      </p:sp>
    </p:spTree>
    <p:extLst>
      <p:ext uri="{BB962C8B-B14F-4D97-AF65-F5344CB8AC3E}">
        <p14:creationId xmlns:p14="http://schemas.microsoft.com/office/powerpoint/2010/main" val="384624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0DC542-46F2-93E2-B520-1C4AC2FC9ED0}"/>
              </a:ext>
            </a:extLst>
          </p:cNvPr>
          <p:cNvSpPr>
            <a:spLocks noGrp="1"/>
          </p:cNvSpPr>
          <p:nvPr>
            <p:ph type="title"/>
          </p:nvPr>
        </p:nvSpPr>
        <p:spPr/>
        <p:txBody>
          <a:bodyPr>
            <a:normAutofit fontScale="90000"/>
          </a:bodyPr>
          <a:lstStyle/>
          <a:p>
            <a:r>
              <a:rPr lang="it-IT" b="1" dirty="0"/>
              <a:t>1. Perché le competenze «socio-emozionali» (</a:t>
            </a:r>
            <a:r>
              <a:rPr lang="it-IT" b="1" dirty="0" err="1"/>
              <a:t>ri</a:t>
            </a:r>
            <a:r>
              <a:rPr lang="it-IT" b="1" dirty="0"/>
              <a:t>)diventano importanti proprio </a:t>
            </a:r>
            <a:r>
              <a:rPr lang="it-IT" dirty="0"/>
              <a:t>ora</a:t>
            </a:r>
            <a:r>
              <a:rPr lang="it-IT" b="1" dirty="0"/>
              <a:t>? </a:t>
            </a:r>
            <a:endParaRPr lang="it-IT" dirty="0"/>
          </a:p>
        </p:txBody>
      </p:sp>
      <p:pic>
        <p:nvPicPr>
          <p:cNvPr id="6" name="Segnaposto contenuto 5">
            <a:extLst>
              <a:ext uri="{FF2B5EF4-FFF2-40B4-BE49-F238E27FC236}">
                <a16:creationId xmlns:a16="http://schemas.microsoft.com/office/drawing/2014/main" id="{8E7FD37A-EB70-382A-9526-77B93CB7D092}"/>
              </a:ext>
            </a:extLst>
          </p:cNvPr>
          <p:cNvPicPr>
            <a:picLocks noGrp="1" noChangeAspect="1"/>
          </p:cNvPicPr>
          <p:nvPr>
            <p:ph idx="1"/>
          </p:nvPr>
        </p:nvPicPr>
        <p:blipFill>
          <a:blip r:embed="rId2"/>
          <a:stretch>
            <a:fillRect/>
          </a:stretch>
        </p:blipFill>
        <p:spPr>
          <a:xfrm>
            <a:off x="6760708" y="2157274"/>
            <a:ext cx="5099889" cy="2656534"/>
          </a:xfrm>
        </p:spPr>
      </p:pic>
      <p:sp>
        <p:nvSpPr>
          <p:cNvPr id="4" name="Segnaposto numero diapositiva 3">
            <a:extLst>
              <a:ext uri="{FF2B5EF4-FFF2-40B4-BE49-F238E27FC236}">
                <a16:creationId xmlns:a16="http://schemas.microsoft.com/office/drawing/2014/main" id="{57A898FB-B0C4-5EC0-6A85-64F4A748071F}"/>
              </a:ext>
            </a:extLst>
          </p:cNvPr>
          <p:cNvSpPr>
            <a:spLocks noGrp="1"/>
          </p:cNvSpPr>
          <p:nvPr>
            <p:ph type="sldNum" sz="quarter" idx="12"/>
          </p:nvPr>
        </p:nvSpPr>
        <p:spPr/>
        <p:txBody>
          <a:bodyPr/>
          <a:lstStyle/>
          <a:p>
            <a:fld id="{B2DC25EE-239B-4C5F-AAD1-255A7D5F1EE2}" type="slidenum">
              <a:rPr lang="en-US" smtClean="0"/>
              <a:t>7</a:t>
            </a:fld>
            <a:endParaRPr lang="en-US"/>
          </a:p>
        </p:txBody>
      </p:sp>
      <p:pic>
        <p:nvPicPr>
          <p:cNvPr id="8" name="Immagine 7">
            <a:extLst>
              <a:ext uri="{FF2B5EF4-FFF2-40B4-BE49-F238E27FC236}">
                <a16:creationId xmlns:a16="http://schemas.microsoft.com/office/drawing/2014/main" id="{34120277-8FF0-12EE-5E60-0B7BFE27088C}"/>
              </a:ext>
            </a:extLst>
          </p:cNvPr>
          <p:cNvPicPr>
            <a:picLocks noChangeAspect="1"/>
          </p:cNvPicPr>
          <p:nvPr/>
        </p:nvPicPr>
        <p:blipFill>
          <a:blip r:embed="rId3"/>
          <a:stretch>
            <a:fillRect/>
          </a:stretch>
        </p:blipFill>
        <p:spPr>
          <a:xfrm>
            <a:off x="541576" y="1870900"/>
            <a:ext cx="5554424" cy="3116200"/>
          </a:xfrm>
          <a:prstGeom prst="rect">
            <a:avLst/>
          </a:prstGeom>
        </p:spPr>
      </p:pic>
      <p:sp>
        <p:nvSpPr>
          <p:cNvPr id="10" name="CasellaDiTesto 9">
            <a:extLst>
              <a:ext uri="{FF2B5EF4-FFF2-40B4-BE49-F238E27FC236}">
                <a16:creationId xmlns:a16="http://schemas.microsoft.com/office/drawing/2014/main" id="{6857EB4D-5D32-34F9-49FA-F3735A22F9F8}"/>
              </a:ext>
            </a:extLst>
          </p:cNvPr>
          <p:cNvSpPr txBox="1"/>
          <p:nvPr/>
        </p:nvSpPr>
        <p:spPr>
          <a:xfrm>
            <a:off x="446102" y="5156021"/>
            <a:ext cx="11414495" cy="1384995"/>
          </a:xfrm>
          <a:prstGeom prst="rect">
            <a:avLst/>
          </a:prstGeom>
          <a:noFill/>
        </p:spPr>
        <p:txBody>
          <a:bodyPr wrap="square">
            <a:spAutoFit/>
          </a:bodyPr>
          <a:lstStyle/>
          <a:p>
            <a:r>
              <a:rPr lang="it-IT" sz="2800" dirty="0"/>
              <a:t>… e questo nel </a:t>
            </a:r>
            <a:r>
              <a:rPr lang="it-IT" sz="2800" b="1" dirty="0"/>
              <a:t>vuoto di socialità</a:t>
            </a:r>
            <a:r>
              <a:rPr lang="it-IT" sz="2800" dirty="0"/>
              <a:t>, nella </a:t>
            </a:r>
            <a:r>
              <a:rPr lang="it-IT" sz="2800" b="1" dirty="0"/>
              <a:t>scarsa visibilità di un quadro culturale più ampio</a:t>
            </a:r>
            <a:r>
              <a:rPr lang="it-IT" sz="2800" dirty="0"/>
              <a:t> (la difficoltà di «fare parte di qualcosa di più grande») e nella </a:t>
            </a:r>
            <a:r>
              <a:rPr lang="it-IT" sz="2800" b="1" dirty="0"/>
              <a:t>mediazione fortissima delle ICT</a:t>
            </a:r>
            <a:endParaRPr lang="it-IT" sz="2800" dirty="0"/>
          </a:p>
        </p:txBody>
      </p:sp>
    </p:spTree>
    <p:extLst>
      <p:ext uri="{BB962C8B-B14F-4D97-AF65-F5344CB8AC3E}">
        <p14:creationId xmlns:p14="http://schemas.microsoft.com/office/powerpoint/2010/main" val="245831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8490EF-0B58-4682-A9D7-2BB6E68AE556}"/>
              </a:ext>
            </a:extLst>
          </p:cNvPr>
          <p:cNvSpPr>
            <a:spLocks noGrp="1"/>
          </p:cNvSpPr>
          <p:nvPr>
            <p:ph type="title"/>
          </p:nvPr>
        </p:nvSpPr>
        <p:spPr>
          <a:xfrm>
            <a:off x="763480" y="548639"/>
            <a:ext cx="11079332" cy="1635267"/>
          </a:xfrm>
        </p:spPr>
        <p:txBody>
          <a:bodyPr>
            <a:normAutofit fontScale="90000"/>
          </a:bodyPr>
          <a:lstStyle/>
          <a:p>
            <a:r>
              <a:rPr lang="it-IT" sz="4000" dirty="0"/>
              <a:t>Ecco perché la </a:t>
            </a:r>
            <a:r>
              <a:rPr lang="it-IT" sz="4000" b="1" dirty="0"/>
              <a:t>grammatica e la sintassi delle relazioni sociali e delle emozioni</a:t>
            </a:r>
            <a:r>
              <a:rPr lang="it-IT" sz="4000" dirty="0"/>
              <a:t> va re-imparata, a volte, «come il latino». Tra pessimismo…</a:t>
            </a:r>
          </a:p>
        </p:txBody>
      </p:sp>
      <p:sp>
        <p:nvSpPr>
          <p:cNvPr id="6" name="Segnaposto numero diapositiva 5">
            <a:extLst>
              <a:ext uri="{FF2B5EF4-FFF2-40B4-BE49-F238E27FC236}">
                <a16:creationId xmlns:a16="http://schemas.microsoft.com/office/drawing/2014/main" id="{09F5CE9D-44B0-4107-BEE9-627CC59FAF89}"/>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7" name="Segnaposto contenuto 6">
            <a:extLst>
              <a:ext uri="{FF2B5EF4-FFF2-40B4-BE49-F238E27FC236}">
                <a16:creationId xmlns:a16="http://schemas.microsoft.com/office/drawing/2014/main" id="{73D0A883-56D8-4995-9454-71223633A240}"/>
              </a:ext>
            </a:extLst>
          </p:cNvPr>
          <p:cNvPicPr>
            <a:picLocks noGrp="1" noChangeAspect="1"/>
          </p:cNvPicPr>
          <p:nvPr>
            <p:ph sz="half" idx="1"/>
          </p:nvPr>
        </p:nvPicPr>
        <p:blipFill>
          <a:blip r:embed="rId2"/>
          <a:stretch>
            <a:fillRect/>
          </a:stretch>
        </p:blipFill>
        <p:spPr>
          <a:xfrm>
            <a:off x="966648" y="2670983"/>
            <a:ext cx="2273204" cy="3324255"/>
          </a:xfrm>
          <a:prstGeom prst="rect">
            <a:avLst/>
          </a:prstGeom>
        </p:spPr>
      </p:pic>
      <p:pic>
        <p:nvPicPr>
          <p:cNvPr id="8" name="Immagine 7">
            <a:extLst>
              <a:ext uri="{FF2B5EF4-FFF2-40B4-BE49-F238E27FC236}">
                <a16:creationId xmlns:a16="http://schemas.microsoft.com/office/drawing/2014/main" id="{44C148E1-A18C-4177-AE16-14E62E553B60}"/>
              </a:ext>
            </a:extLst>
          </p:cNvPr>
          <p:cNvPicPr>
            <a:picLocks noChangeAspect="1"/>
          </p:cNvPicPr>
          <p:nvPr/>
        </p:nvPicPr>
        <p:blipFill>
          <a:blip r:embed="rId3"/>
          <a:stretch>
            <a:fillRect/>
          </a:stretch>
        </p:blipFill>
        <p:spPr>
          <a:xfrm>
            <a:off x="4172008" y="2478602"/>
            <a:ext cx="3607388" cy="3507875"/>
          </a:xfrm>
          <a:prstGeom prst="rect">
            <a:avLst/>
          </a:prstGeom>
        </p:spPr>
      </p:pic>
      <p:pic>
        <p:nvPicPr>
          <p:cNvPr id="9" name="Segnaposto contenuto 8">
            <a:extLst>
              <a:ext uri="{FF2B5EF4-FFF2-40B4-BE49-F238E27FC236}">
                <a16:creationId xmlns:a16="http://schemas.microsoft.com/office/drawing/2014/main" id="{DB71BA24-701F-4EF1-A944-3F259249940E}"/>
              </a:ext>
            </a:extLst>
          </p:cNvPr>
          <p:cNvPicPr>
            <a:picLocks noGrp="1" noChangeAspect="1"/>
          </p:cNvPicPr>
          <p:nvPr>
            <p:ph sz="half" idx="2"/>
          </p:nvPr>
        </p:nvPicPr>
        <p:blipFill>
          <a:blip r:embed="rId4"/>
          <a:stretch>
            <a:fillRect/>
          </a:stretch>
        </p:blipFill>
        <p:spPr>
          <a:xfrm>
            <a:off x="8763000" y="2345979"/>
            <a:ext cx="2462352" cy="3700256"/>
          </a:xfrm>
          <a:prstGeom prst="rect">
            <a:avLst/>
          </a:prstGeom>
        </p:spPr>
      </p:pic>
    </p:spTree>
    <p:extLst>
      <p:ext uri="{BB962C8B-B14F-4D97-AF65-F5344CB8AC3E}">
        <p14:creationId xmlns:p14="http://schemas.microsoft.com/office/powerpoint/2010/main" val="233776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78F453-1A31-42A9-B1B8-35F26E6250F4}"/>
              </a:ext>
            </a:extLst>
          </p:cNvPr>
          <p:cNvSpPr>
            <a:spLocks noGrp="1"/>
          </p:cNvSpPr>
          <p:nvPr>
            <p:ph type="title"/>
          </p:nvPr>
        </p:nvSpPr>
        <p:spPr/>
        <p:txBody>
          <a:bodyPr/>
          <a:lstStyle/>
          <a:p>
            <a:pPr algn="ctr"/>
            <a:r>
              <a:rPr lang="it-IT" b="1" dirty="0"/>
              <a:t>…e sogno globalista</a:t>
            </a:r>
          </a:p>
        </p:txBody>
      </p:sp>
      <p:sp>
        <p:nvSpPr>
          <p:cNvPr id="5" name="Segnaposto numero diapositiva 4">
            <a:extLst>
              <a:ext uri="{FF2B5EF4-FFF2-40B4-BE49-F238E27FC236}">
                <a16:creationId xmlns:a16="http://schemas.microsoft.com/office/drawing/2014/main" id="{0BBE3895-67B7-446E-BCA7-4CAD8684987C}"/>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Segnaposto contenuto 5">
            <a:extLst>
              <a:ext uri="{FF2B5EF4-FFF2-40B4-BE49-F238E27FC236}">
                <a16:creationId xmlns:a16="http://schemas.microsoft.com/office/drawing/2014/main" id="{FA9669BB-FD4C-432C-BFB1-A9F5D9C225DA}"/>
              </a:ext>
            </a:extLst>
          </p:cNvPr>
          <p:cNvPicPr>
            <a:picLocks noGrp="1" noChangeAspect="1"/>
          </p:cNvPicPr>
          <p:nvPr>
            <p:ph idx="1"/>
          </p:nvPr>
        </p:nvPicPr>
        <p:blipFill>
          <a:blip r:embed="rId2"/>
          <a:stretch>
            <a:fillRect/>
          </a:stretch>
        </p:blipFill>
        <p:spPr>
          <a:xfrm>
            <a:off x="1589103" y="1718290"/>
            <a:ext cx="3722086" cy="4522712"/>
          </a:xfrm>
          <a:prstGeom prst="rect">
            <a:avLst/>
          </a:prstGeom>
        </p:spPr>
      </p:pic>
      <p:pic>
        <p:nvPicPr>
          <p:cNvPr id="7" name="Immagine 6">
            <a:extLst>
              <a:ext uri="{FF2B5EF4-FFF2-40B4-BE49-F238E27FC236}">
                <a16:creationId xmlns:a16="http://schemas.microsoft.com/office/drawing/2014/main" id="{C984AF98-AFCB-46B5-BBB3-DC6B2F3DB7B9}"/>
              </a:ext>
            </a:extLst>
          </p:cNvPr>
          <p:cNvPicPr>
            <a:picLocks noChangeAspect="1"/>
          </p:cNvPicPr>
          <p:nvPr/>
        </p:nvPicPr>
        <p:blipFill>
          <a:blip r:embed="rId3"/>
          <a:stretch>
            <a:fillRect/>
          </a:stretch>
        </p:blipFill>
        <p:spPr>
          <a:xfrm>
            <a:off x="7124167" y="1831782"/>
            <a:ext cx="3635569" cy="4695221"/>
          </a:xfrm>
          <a:prstGeom prst="rect">
            <a:avLst/>
          </a:prstGeom>
        </p:spPr>
      </p:pic>
    </p:spTree>
    <p:extLst>
      <p:ext uri="{BB962C8B-B14F-4D97-AF65-F5344CB8AC3E}">
        <p14:creationId xmlns:p14="http://schemas.microsoft.com/office/powerpoint/2010/main" val="251956677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TM04033937[[fn=Scia di vapore]]</Template>
  <TotalTime>1447</TotalTime>
  <Words>2181</Words>
  <Application>Microsoft Office PowerPoint</Application>
  <PresentationFormat>Widescreen</PresentationFormat>
  <Paragraphs>240</Paragraphs>
  <Slides>32</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Arial</vt:lpstr>
      <vt:lpstr>Avenir Next LT Pro</vt:lpstr>
      <vt:lpstr>Calibri</vt:lpstr>
      <vt:lpstr>Neue Haas Grotesk Text Pro</vt:lpstr>
      <vt:lpstr>Permanent Marker</vt:lpstr>
      <vt:lpstr>Times New Roman</vt:lpstr>
      <vt:lpstr>AccentBoxVTI</vt:lpstr>
      <vt:lpstr>DIVENTARE GRANDI ALLA RIPRESA DELLA STORIA: A CHE COSA SERVONO LE COMPETENZE SOCIALI ED EMOTIVE</vt:lpstr>
      <vt:lpstr>Chi sono io e che cosa faccio… </vt:lpstr>
      <vt:lpstr>DI CHE COSA PARLIAMO OGGI…</vt:lpstr>
      <vt:lpstr>     Che cosa sono le competenze socio-emotive e perché dovremmo occuparcene?</vt:lpstr>
      <vt:lpstr>1. Perché le competenze «socio-emozionali» (ri)diventano importanti proprio ora? </vt:lpstr>
      <vt:lpstr>1. Perché le competenze «socio-emozionali» (ri)diventano importanti proprio ora? </vt:lpstr>
      <vt:lpstr>1. Perché le competenze «socio-emozionali» (ri)diventano importanti proprio ora? </vt:lpstr>
      <vt:lpstr>Ecco perché la grammatica e la sintassi delle relazioni sociali e delle emozioni va re-imparata, a volte, «come il latino». Tra pessimismo…</vt:lpstr>
      <vt:lpstr>…e sogno globalista</vt:lpstr>
      <vt:lpstr>2. Ma, ora: che cosa sono le competenze socio-emozionali?  </vt:lpstr>
      <vt:lpstr>Esempi:</vt:lpstr>
      <vt:lpstr>E perche’ le chiamiamo cosi’?</vt:lpstr>
      <vt:lpstr>In sintesi:</vt:lpstr>
      <vt:lpstr>In sintesi (segue): </vt:lpstr>
      <vt:lpstr> 3. A che cosa servono?   </vt:lpstr>
      <vt:lpstr>Inoltre: sostengono l’inclusione sociale? </vt:lpstr>
      <vt:lpstr>Come cambiano queste competenze? E che cosa c’entra la scuola?</vt:lpstr>
      <vt:lpstr>Come cambiano le S.E.S.?</vt:lpstr>
      <vt:lpstr>Presentazione standard di PowerPoint</vt:lpstr>
      <vt:lpstr>Docenti e DAD: tra rischio e opportunita’</vt:lpstr>
      <vt:lpstr>DOCENTI &amp; RESISTENZA ALLO STRESS NEGLI ALUNNI</vt:lpstr>
      <vt:lpstr>Commento </vt:lpstr>
      <vt:lpstr>DOCENTI &amp; COOPERAZIONE (ALUNNI)</vt:lpstr>
      <vt:lpstr>Commento </vt:lpstr>
      <vt:lpstr>Docenti &amp; passione per gli obiettivi (alunni)</vt:lpstr>
      <vt:lpstr>Commento </vt:lpstr>
      <vt:lpstr>CONCLUSIONI</vt:lpstr>
      <vt:lpstr>Alcuni risultati principali: livello dell’interazione</vt:lpstr>
      <vt:lpstr>Alcuni risultati principali: livello dell’interazione</vt:lpstr>
      <vt:lpstr>Alcuni risultati principali: livello dell’organizzazione</vt:lpstr>
      <vt:lpstr>Alcuni risultati principali: livello dell’organizzazione</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COMPETENZE SOCIALI ED EMOTIVE:</dc:title>
  <dc:creator>Maccarini Andrea Maria</dc:creator>
  <cp:lastModifiedBy>ACCETTA CHIARA</cp:lastModifiedBy>
  <cp:revision>126</cp:revision>
  <cp:lastPrinted>2022-05-17T10:14:00Z</cp:lastPrinted>
  <dcterms:created xsi:type="dcterms:W3CDTF">2021-03-03T08:55:01Z</dcterms:created>
  <dcterms:modified xsi:type="dcterms:W3CDTF">2022-05-18T06:35:27Z</dcterms:modified>
</cp:coreProperties>
</file>