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7" r:id="rId2"/>
    <p:sldId id="299" r:id="rId3"/>
    <p:sldId id="258" r:id="rId4"/>
    <p:sldId id="260" r:id="rId5"/>
    <p:sldId id="300" r:id="rId6"/>
    <p:sldId id="291" r:id="rId7"/>
    <p:sldId id="286" r:id="rId8"/>
    <p:sldId id="288" r:id="rId9"/>
    <p:sldId id="261" r:id="rId10"/>
    <p:sldId id="262" r:id="rId11"/>
    <p:sldId id="301" r:id="rId12"/>
    <p:sldId id="302" r:id="rId13"/>
    <p:sldId id="282" r:id="rId14"/>
  </p:sldIdLst>
  <p:sldSz cx="9144000" cy="6858000" type="screen4x3"/>
  <p:notesSz cx="6799263" cy="9929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CCETTA CHIARA" userId="ce3d54fa-b28e-4e1a-8d1b-404e4f74fab4" providerId="ADAL" clId="{6502E1F2-78DD-4813-909A-C36BC6A561A1}"/>
    <pc:docChg chg="custSel modSld">
      <pc:chgData name="ACCETTA CHIARA" userId="ce3d54fa-b28e-4e1a-8d1b-404e4f74fab4" providerId="ADAL" clId="{6502E1F2-78DD-4813-909A-C36BC6A561A1}" dt="2022-05-11T10:55:56.400" v="356" actId="113"/>
      <pc:docMkLst>
        <pc:docMk/>
      </pc:docMkLst>
      <pc:sldChg chg="modSp mod">
        <pc:chgData name="ACCETTA CHIARA" userId="ce3d54fa-b28e-4e1a-8d1b-404e4f74fab4" providerId="ADAL" clId="{6502E1F2-78DD-4813-909A-C36BC6A561A1}" dt="2022-05-11T08:52:07.157" v="3" actId="20577"/>
        <pc:sldMkLst>
          <pc:docMk/>
          <pc:sldMk cId="1283043045" sldId="257"/>
        </pc:sldMkLst>
        <pc:spChg chg="mod">
          <ac:chgData name="ACCETTA CHIARA" userId="ce3d54fa-b28e-4e1a-8d1b-404e4f74fab4" providerId="ADAL" clId="{6502E1F2-78DD-4813-909A-C36BC6A561A1}" dt="2022-05-11T08:52:07.157" v="3" actId="20577"/>
          <ac:spMkLst>
            <pc:docMk/>
            <pc:sldMk cId="1283043045" sldId="257"/>
            <ac:spMk id="2" creationId="{00000000-0000-0000-0000-000000000000}"/>
          </ac:spMkLst>
        </pc:spChg>
      </pc:sldChg>
      <pc:sldChg chg="modSp mod">
        <pc:chgData name="ACCETTA CHIARA" userId="ce3d54fa-b28e-4e1a-8d1b-404e4f74fab4" providerId="ADAL" clId="{6502E1F2-78DD-4813-909A-C36BC6A561A1}" dt="2022-05-11T10:28:38.889" v="233" actId="20577"/>
        <pc:sldMkLst>
          <pc:docMk/>
          <pc:sldMk cId="1653655026" sldId="258"/>
        </pc:sldMkLst>
        <pc:graphicFrameChg chg="mod modGraphic">
          <ac:chgData name="ACCETTA CHIARA" userId="ce3d54fa-b28e-4e1a-8d1b-404e4f74fab4" providerId="ADAL" clId="{6502E1F2-78DD-4813-909A-C36BC6A561A1}" dt="2022-05-11T10:28:38.889" v="233" actId="20577"/>
          <ac:graphicFrameMkLst>
            <pc:docMk/>
            <pc:sldMk cId="1653655026" sldId="258"/>
            <ac:graphicFrameMk id="4" creationId="{00000000-0000-0000-0000-000000000000}"/>
          </ac:graphicFrameMkLst>
        </pc:graphicFrameChg>
      </pc:sldChg>
      <pc:sldChg chg="modSp mod">
        <pc:chgData name="ACCETTA CHIARA" userId="ce3d54fa-b28e-4e1a-8d1b-404e4f74fab4" providerId="ADAL" clId="{6502E1F2-78DD-4813-909A-C36BC6A561A1}" dt="2022-05-11T09:18:58.401" v="164" actId="20577"/>
        <pc:sldMkLst>
          <pc:docMk/>
          <pc:sldMk cId="2884593050" sldId="260"/>
        </pc:sldMkLst>
        <pc:graphicFrameChg chg="modGraphic">
          <ac:chgData name="ACCETTA CHIARA" userId="ce3d54fa-b28e-4e1a-8d1b-404e4f74fab4" providerId="ADAL" clId="{6502E1F2-78DD-4813-909A-C36BC6A561A1}" dt="2022-05-11T09:18:58.401" v="164" actId="20577"/>
          <ac:graphicFrameMkLst>
            <pc:docMk/>
            <pc:sldMk cId="2884593050" sldId="260"/>
            <ac:graphicFrameMk id="4" creationId="{00000000-0000-0000-0000-000000000000}"/>
          </ac:graphicFrameMkLst>
        </pc:graphicFrameChg>
      </pc:sldChg>
      <pc:sldChg chg="modSp mod">
        <pc:chgData name="ACCETTA CHIARA" userId="ce3d54fa-b28e-4e1a-8d1b-404e4f74fab4" providerId="ADAL" clId="{6502E1F2-78DD-4813-909A-C36BC6A561A1}" dt="2022-05-11T10:47:21.150" v="274" actId="20577"/>
        <pc:sldMkLst>
          <pc:docMk/>
          <pc:sldMk cId="2754895810" sldId="261"/>
        </pc:sldMkLst>
        <pc:spChg chg="mod">
          <ac:chgData name="ACCETTA CHIARA" userId="ce3d54fa-b28e-4e1a-8d1b-404e4f74fab4" providerId="ADAL" clId="{6502E1F2-78DD-4813-909A-C36BC6A561A1}" dt="2022-05-11T10:47:21.150" v="274" actId="20577"/>
          <ac:spMkLst>
            <pc:docMk/>
            <pc:sldMk cId="2754895810" sldId="261"/>
            <ac:spMk id="3" creationId="{00000000-0000-0000-0000-000000000000}"/>
          </ac:spMkLst>
        </pc:spChg>
      </pc:sldChg>
      <pc:sldChg chg="modSp mod">
        <pc:chgData name="ACCETTA CHIARA" userId="ce3d54fa-b28e-4e1a-8d1b-404e4f74fab4" providerId="ADAL" clId="{6502E1F2-78DD-4813-909A-C36BC6A561A1}" dt="2022-05-11T10:48:44.508" v="316" actId="20577"/>
        <pc:sldMkLst>
          <pc:docMk/>
          <pc:sldMk cId="3301485194" sldId="262"/>
        </pc:sldMkLst>
        <pc:spChg chg="mod">
          <ac:chgData name="ACCETTA CHIARA" userId="ce3d54fa-b28e-4e1a-8d1b-404e4f74fab4" providerId="ADAL" clId="{6502E1F2-78DD-4813-909A-C36BC6A561A1}" dt="2022-05-11T10:48:44.508" v="316" actId="20577"/>
          <ac:spMkLst>
            <pc:docMk/>
            <pc:sldMk cId="3301485194" sldId="262"/>
            <ac:spMk id="3" creationId="{00000000-0000-0000-0000-000000000000}"/>
          </ac:spMkLst>
        </pc:spChg>
      </pc:sldChg>
      <pc:sldChg chg="modSp mod">
        <pc:chgData name="ACCETTA CHIARA" userId="ce3d54fa-b28e-4e1a-8d1b-404e4f74fab4" providerId="ADAL" clId="{6502E1F2-78DD-4813-909A-C36BC6A561A1}" dt="2022-05-11T10:43:59.057" v="246" actId="20577"/>
        <pc:sldMkLst>
          <pc:docMk/>
          <pc:sldMk cId="3952588628" sldId="288"/>
        </pc:sldMkLst>
        <pc:spChg chg="mod">
          <ac:chgData name="ACCETTA CHIARA" userId="ce3d54fa-b28e-4e1a-8d1b-404e4f74fab4" providerId="ADAL" clId="{6502E1F2-78DD-4813-909A-C36BC6A561A1}" dt="2022-05-11T10:43:59.057" v="246" actId="20577"/>
          <ac:spMkLst>
            <pc:docMk/>
            <pc:sldMk cId="3952588628" sldId="288"/>
            <ac:spMk id="3" creationId="{00000000-0000-0000-0000-000000000000}"/>
          </ac:spMkLst>
        </pc:spChg>
      </pc:sldChg>
      <pc:sldChg chg="modSp mod">
        <pc:chgData name="ACCETTA CHIARA" userId="ce3d54fa-b28e-4e1a-8d1b-404e4f74fab4" providerId="ADAL" clId="{6502E1F2-78DD-4813-909A-C36BC6A561A1}" dt="2022-05-11T08:55:46.132" v="53" actId="20577"/>
        <pc:sldMkLst>
          <pc:docMk/>
          <pc:sldMk cId="1347472943" sldId="299"/>
        </pc:sldMkLst>
        <pc:graphicFrameChg chg="modGraphic">
          <ac:chgData name="ACCETTA CHIARA" userId="ce3d54fa-b28e-4e1a-8d1b-404e4f74fab4" providerId="ADAL" clId="{6502E1F2-78DD-4813-909A-C36BC6A561A1}" dt="2022-05-11T08:55:46.132" v="53" actId="20577"/>
          <ac:graphicFrameMkLst>
            <pc:docMk/>
            <pc:sldMk cId="1347472943" sldId="299"/>
            <ac:graphicFrameMk id="6" creationId="{00000000-0000-0000-0000-000000000000}"/>
          </ac:graphicFrameMkLst>
        </pc:graphicFrameChg>
      </pc:sldChg>
      <pc:sldChg chg="modSp mod">
        <pc:chgData name="ACCETTA CHIARA" userId="ce3d54fa-b28e-4e1a-8d1b-404e4f74fab4" providerId="ADAL" clId="{6502E1F2-78DD-4813-909A-C36BC6A561A1}" dt="2022-05-11T10:41:14.886" v="241" actId="20577"/>
        <pc:sldMkLst>
          <pc:docMk/>
          <pc:sldMk cId="3488408223" sldId="300"/>
        </pc:sldMkLst>
        <pc:graphicFrameChg chg="modGraphic">
          <ac:chgData name="ACCETTA CHIARA" userId="ce3d54fa-b28e-4e1a-8d1b-404e4f74fab4" providerId="ADAL" clId="{6502E1F2-78DD-4813-909A-C36BC6A561A1}" dt="2022-05-11T10:41:14.886" v="241" actId="20577"/>
          <ac:graphicFrameMkLst>
            <pc:docMk/>
            <pc:sldMk cId="3488408223" sldId="300"/>
            <ac:graphicFrameMk id="4" creationId="{00000000-0000-0000-0000-000000000000}"/>
          </ac:graphicFrameMkLst>
        </pc:graphicFrameChg>
      </pc:sldChg>
      <pc:sldChg chg="modSp mod">
        <pc:chgData name="ACCETTA CHIARA" userId="ce3d54fa-b28e-4e1a-8d1b-404e4f74fab4" providerId="ADAL" clId="{6502E1F2-78DD-4813-909A-C36BC6A561A1}" dt="2022-05-11T10:50:41.125" v="334" actId="20577"/>
        <pc:sldMkLst>
          <pc:docMk/>
          <pc:sldMk cId="0" sldId="301"/>
        </pc:sldMkLst>
        <pc:spChg chg="mod">
          <ac:chgData name="ACCETTA CHIARA" userId="ce3d54fa-b28e-4e1a-8d1b-404e4f74fab4" providerId="ADAL" clId="{6502E1F2-78DD-4813-909A-C36BC6A561A1}" dt="2022-05-11T10:50:41.125" v="334" actId="20577"/>
          <ac:spMkLst>
            <pc:docMk/>
            <pc:sldMk cId="0" sldId="301"/>
            <ac:spMk id="3" creationId="{00000000-0000-0000-0000-000000000000}"/>
          </ac:spMkLst>
        </pc:spChg>
      </pc:sldChg>
      <pc:sldChg chg="modSp mod">
        <pc:chgData name="ACCETTA CHIARA" userId="ce3d54fa-b28e-4e1a-8d1b-404e4f74fab4" providerId="ADAL" clId="{6502E1F2-78DD-4813-909A-C36BC6A561A1}" dt="2022-05-11T10:55:56.400" v="356" actId="113"/>
        <pc:sldMkLst>
          <pc:docMk/>
          <pc:sldMk cId="0" sldId="302"/>
        </pc:sldMkLst>
        <pc:spChg chg="mod">
          <ac:chgData name="ACCETTA CHIARA" userId="ce3d54fa-b28e-4e1a-8d1b-404e4f74fab4" providerId="ADAL" clId="{6502E1F2-78DD-4813-909A-C36BC6A561A1}" dt="2022-05-11T10:55:56.400" v="356" actId="113"/>
          <ac:spMkLst>
            <pc:docMk/>
            <pc:sldMk cId="0" sldId="302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29E81-0437-4FE8-B767-12DA87EA2C3E}" type="datetimeFigureOut">
              <a:rPr lang="it-IT" smtClean="0"/>
              <a:pPr/>
              <a:t>11/05/2022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D6765-CF65-4B4F-880E-529441DC1C0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4175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6F2D01-A265-466D-9483-FD24B0AC17B8}" type="datetimeFigureOut">
              <a:rPr lang="it-IT" smtClean="0"/>
              <a:pPr/>
              <a:t>11/05/2022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809FBF-9384-442F-9A88-CCB023A9148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375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8EB5-19B8-4E89-9543-1E6F84B1B3D3}" type="datetime1">
              <a:rPr lang="it-IT" smtClean="0"/>
              <a:pPr/>
              <a:t>11/05/2022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CD59-BFC9-4EFE-AC96-3B06EF0278D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8801-BAD8-463A-A648-87D80F60EEFE}" type="datetime1">
              <a:rPr lang="it-IT" smtClean="0"/>
              <a:pPr/>
              <a:t>11/05/2022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CD59-BFC9-4EFE-AC96-3B06EF0278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22D36-455D-4BC3-85FA-3F689F2A64E6}" type="datetime1">
              <a:rPr lang="it-IT" smtClean="0"/>
              <a:pPr/>
              <a:t>11/05/2022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CD59-BFC9-4EFE-AC96-3B06EF0278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2C64-DB25-4BEC-A48C-0B6F259C4858}" type="datetime1">
              <a:rPr lang="it-IT" smtClean="0"/>
              <a:pPr/>
              <a:t>11/05/2022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CD59-BFC9-4EFE-AC96-3B06EF0278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4003F-8360-4C8C-A1F0-64D6C123305A}" type="datetime1">
              <a:rPr lang="it-IT" smtClean="0"/>
              <a:pPr/>
              <a:t>11/05/2022</a:t>
            </a:fld>
            <a:endParaRPr lang="it-IT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CD59-BFC9-4EFE-AC96-3B06EF0278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68985-A91B-45EF-88F9-9F998FB05015}" type="datetime1">
              <a:rPr lang="it-IT" smtClean="0"/>
              <a:pPr/>
              <a:t>11/05/2022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CD59-BFC9-4EFE-AC96-3B06EF0278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6898-5719-4049-81B5-2C2BC0298306}" type="datetime1">
              <a:rPr lang="it-IT" smtClean="0"/>
              <a:pPr/>
              <a:t>11/05/2022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CD59-BFC9-4EFE-AC96-3B06EF0278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470D-FD77-4758-BDA5-DB987E85B590}" type="datetime1">
              <a:rPr lang="it-IT" smtClean="0"/>
              <a:pPr/>
              <a:t>11/05/2022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CD59-BFC9-4EFE-AC96-3B06EF0278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2708-AEE4-4E4B-8B4B-3E45F15011FA}" type="datetime1">
              <a:rPr lang="it-IT" smtClean="0"/>
              <a:pPr/>
              <a:t>11/05/2022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CD59-BFC9-4EFE-AC96-3B06EF0278D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D2F3D-F6A0-42B1-A11F-9F0E9C4A7390}" type="datetime1">
              <a:rPr lang="it-IT" smtClean="0"/>
              <a:pPr/>
              <a:t>11/05/2022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CD59-BFC9-4EFE-AC96-3B06EF0278D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7171-741D-427D-AAFE-C17237593187}" type="datetime1">
              <a:rPr lang="it-IT" smtClean="0"/>
              <a:pPr/>
              <a:t>11/05/2022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CD59-BFC9-4EFE-AC96-3B06EF0278D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B1F1D16-38D7-4A96-BDCB-E75F80842DF2}" type="datetime1">
              <a:rPr lang="it-IT" smtClean="0"/>
              <a:pPr/>
              <a:t>11/05/2022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it-IT"/>
              <a:t>Ufficio VIII - Ambito territoriale di Modena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548CD59-BFC9-4EFE-AC96-3B06EF0278D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e/1FAIpQLSfkrh8IZ6Obw9os-flx8qUO2foSM7nzT_koQev_V07c2ohhDw/viewform?vc=0&amp;c=0&amp;w=1" TargetMode="External"/><Relationship Id="rId2" Type="http://schemas.openxmlformats.org/officeDocument/2006/relationships/hyperlink" Target="https://docs.google.com/forms/d/e/1FAIpQLSfxSv3kho0as0CLvPBVnA7s6jTaWQOIQd5fQ7r3mMWVuicllg/viewfor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5720" y="2060848"/>
            <a:ext cx="8643998" cy="1143000"/>
          </a:xfrm>
        </p:spPr>
        <p:txBody>
          <a:bodyPr>
            <a:noAutofit/>
          </a:bodyPr>
          <a:lstStyle/>
          <a:p>
            <a:pPr algn="ctr"/>
            <a:r>
              <a:rPr lang="it-IT" sz="4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I docenti in anno di</a:t>
            </a:r>
            <a:br>
              <a:rPr lang="it-IT" sz="4000" dirty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it-IT" sz="4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formazione e prova </a:t>
            </a:r>
            <a:r>
              <a:rPr lang="it-IT" sz="4000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a.s.</a:t>
            </a:r>
            <a:r>
              <a:rPr lang="it-IT" sz="4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2021/2022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pic>
        <p:nvPicPr>
          <p:cNvPr id="4" name="officeArt object"/>
          <p:cNvPicPr/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colorTemperature colorTemp="15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64088" y="403176"/>
            <a:ext cx="3593706" cy="1080120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12700" cap="flat">
            <a:noFill/>
            <a:miter lim="400000"/>
          </a:ln>
          <a:effectLst/>
        </p:spPr>
      </p:pic>
      <p:pic>
        <p:nvPicPr>
          <p:cNvPr id="5" name="Immagine 4" descr="D:\Users\mi13446\AppData\Local\Microsoft\Windows\Temporary Internet Files\Content.Word\Ufficio VIII.JPG">
            <a:extLst>
              <a:ext uri="{FF2B5EF4-FFF2-40B4-BE49-F238E27FC236}">
                <a16:creationId xmlns:a16="http://schemas.microsoft.com/office/drawing/2014/main" id="{D519F3BD-9632-4A9E-B521-2AED65922C7A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03176"/>
            <a:ext cx="3665714" cy="12002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3043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Tipologia dei laboratori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r>
              <a:rPr lang="it-IT" dirty="0"/>
              <a:t>dal 13 dicembre 2021 al 12 maggio 2022  in modalità telematica   </a:t>
            </a:r>
            <a:r>
              <a:rPr lang="it-IT" sz="1400" dirty="0"/>
              <a:t>mantenendo il calendario presentato (3 ore)</a:t>
            </a: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</p:spTree>
    <p:extLst>
      <p:ext uri="{BB962C8B-B14F-4D97-AF65-F5344CB8AC3E}">
        <p14:creationId xmlns:p14="http://schemas.microsoft.com/office/powerpoint/2010/main" val="3301485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ATTESTATI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Primo incontro propedeutico a carattere informativo</a:t>
            </a:r>
          </a:p>
          <a:p>
            <a:r>
              <a:rPr lang="it-IT" dirty="0"/>
              <a:t>Laboratori formativi</a:t>
            </a:r>
          </a:p>
          <a:p>
            <a:r>
              <a:rPr lang="it-IT" dirty="0"/>
              <a:t>Incontro di restituzione finale</a:t>
            </a:r>
          </a:p>
          <a:p>
            <a:endParaRPr lang="it-IT" dirty="0"/>
          </a:p>
          <a:p>
            <a:pPr>
              <a:buNone/>
            </a:pPr>
            <a:r>
              <a:rPr lang="it-IT" dirty="0"/>
              <a:t>Inoltro alla scuola di servizio</a:t>
            </a:r>
          </a:p>
          <a:p>
            <a:endParaRPr lang="it-IT" dirty="0"/>
          </a:p>
          <a:p>
            <a:pPr>
              <a:buNone/>
            </a:pPr>
            <a:r>
              <a:rPr lang="it-IT" b="1" dirty="0"/>
              <a:t>ENTRO il 04 giugno 2022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QUESTIONARI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Piattaforma INDIRE </a:t>
            </a:r>
          </a:p>
          <a:p>
            <a:r>
              <a:rPr lang="it-IT" dirty="0"/>
              <a:t>USR-ER: l'analisi dei bisogni formativi,  (da compilare unicamente on line al seguente </a:t>
            </a:r>
            <a:r>
              <a:rPr lang="it-IT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 link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entro il 30 giugno 2022.</a:t>
            </a:r>
            <a:endParaRPr lang="it-IT" dirty="0"/>
          </a:p>
          <a:p>
            <a:r>
              <a:rPr lang="it-IT" dirty="0"/>
              <a:t>UAT Modena: relativo agli incontri in plenaria e ai laboratori formativi, </a:t>
            </a:r>
            <a:r>
              <a:rPr lang="it-IT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da </a:t>
            </a:r>
            <a:r>
              <a:rPr lang="it-IT" sz="1800" b="1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lunedì 23 maggio a sabato 25 giugno 2022</a:t>
            </a:r>
            <a:r>
              <a:rPr lang="it-IT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 al seguente </a:t>
            </a:r>
            <a:r>
              <a:rPr lang="it-IT" sz="1800" u="sng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link</a:t>
            </a:r>
            <a:r>
              <a:rPr lang="it-IT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sz="1800" dirty="0"/>
              <a:t>Nota UAT Modena 4187 dell’ 11 maggio 2022 </a:t>
            </a:r>
          </a:p>
          <a:p>
            <a:pPr>
              <a:buNone/>
            </a:pPr>
            <a:r>
              <a:rPr lang="it-IT" sz="1800" dirty="0"/>
              <a:t>oggetto: </a:t>
            </a:r>
            <a:r>
              <a:rPr lang="it-IT" sz="1800" b="1" dirty="0"/>
              <a:t>Conclusione del percorso di formazione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it-IT" sz="6600" dirty="0">
                <a:latin typeface="Jokerman" panose="04090605060D06020702" pitchFamily="82" charset="0"/>
              </a:rPr>
              <a:t>Grazie per l’attenzione.</a:t>
            </a:r>
          </a:p>
          <a:p>
            <a:pPr marL="0" indent="0" algn="ctr">
              <a:buNone/>
            </a:pPr>
            <a:r>
              <a:rPr lang="it-IT" sz="6600" dirty="0" err="1">
                <a:latin typeface="Jokerman" panose="04090605060D06020702" pitchFamily="82" charset="0"/>
              </a:rPr>
              <a:t>Keep</a:t>
            </a:r>
            <a:r>
              <a:rPr lang="it-IT" sz="6600" dirty="0">
                <a:latin typeface="Jokerman" panose="04090605060D06020702" pitchFamily="82" charset="0"/>
              </a:rPr>
              <a:t> </a:t>
            </a:r>
            <a:r>
              <a:rPr lang="it-IT" sz="6600" dirty="0" err="1">
                <a:latin typeface="Jokerman" panose="04090605060D06020702" pitchFamily="82" charset="0"/>
              </a:rPr>
              <a:t>calm</a:t>
            </a:r>
            <a:r>
              <a:rPr lang="it-IT" sz="6600" dirty="0">
                <a:latin typeface="Jokerman" panose="04090605060D06020702" pitchFamily="82" charset="0"/>
              </a:rPr>
              <a:t> </a:t>
            </a:r>
          </a:p>
          <a:p>
            <a:pPr marL="0" indent="0" algn="ctr">
              <a:buNone/>
            </a:pPr>
            <a:r>
              <a:rPr lang="it-IT" sz="6600" dirty="0">
                <a:latin typeface="Jokerman" panose="04090605060D06020702" pitchFamily="82" charset="0"/>
              </a:rPr>
              <a:t>and </a:t>
            </a:r>
            <a:r>
              <a:rPr lang="it-IT" sz="6600" dirty="0" err="1">
                <a:latin typeface="Jokerman" panose="04090605060D06020702" pitchFamily="82" charset="0"/>
              </a:rPr>
              <a:t>carry</a:t>
            </a:r>
            <a:r>
              <a:rPr lang="it-IT" sz="6600" dirty="0">
                <a:latin typeface="Jokerman" panose="04090605060D06020702" pitchFamily="82" charset="0"/>
              </a:rPr>
              <a:t> on!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pic>
        <p:nvPicPr>
          <p:cNvPr id="6" name="Picture 2" descr="Risultati immagini per docenti immagini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4265937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2617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>
                <a:solidFill>
                  <a:schemeClr val="bg2">
                    <a:lumMod val="60000"/>
                    <a:lumOff val="40000"/>
                  </a:schemeClr>
                </a:solidFill>
              </a:rPr>
              <a:t>Ambito territoriale n. 9</a:t>
            </a:r>
            <a:br>
              <a:rPr lang="it-IT" dirty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it-IT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Modena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847019"/>
              </p:ext>
            </p:extLst>
          </p:nvPr>
        </p:nvGraphicFramePr>
        <p:xfrm>
          <a:off x="457200" y="1600200"/>
          <a:ext cx="8363272" cy="4493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0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08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0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08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0010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ORDINE E GRADO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COMUNE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SOSTEGNO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TOTALE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8598"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u="none" strike="noStrike" dirty="0">
                          <a:effectLst/>
                        </a:rPr>
                        <a:t>INFANZIA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8598"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u="none" strike="noStrike" dirty="0">
                          <a:effectLst/>
                        </a:rPr>
                        <a:t>PRIMARIA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8598"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u="none" strike="noStrike">
                          <a:effectLst/>
                        </a:rPr>
                        <a:t>1° GRADO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8598"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u="none" strike="noStrike">
                          <a:effectLst/>
                        </a:rPr>
                        <a:t>2° GRADO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8598">
                <a:tc>
                  <a:txBody>
                    <a:bodyPr/>
                    <a:lstStyle/>
                    <a:p>
                      <a:pPr algn="l" fontAlgn="b"/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3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3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3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7472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Ambito territoriale n. 10</a:t>
            </a:r>
            <a:br>
              <a:rPr lang="it-IT" sz="4000" dirty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it-IT" sz="4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Mirandola – Castelfranco - Carpi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0061312"/>
              </p:ext>
            </p:extLst>
          </p:nvPr>
        </p:nvGraphicFramePr>
        <p:xfrm>
          <a:off x="457200" y="1376225"/>
          <a:ext cx="8435280" cy="4971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8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285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ORDINE E GRADO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COMUNE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SOSTEGNO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2852"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INFANZIA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2852"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PRIMARIA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2852"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1° GRADO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  <a:p>
                      <a:pPr algn="ctr" fontAlgn="ctr"/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2852"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2° GRADO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2852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332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</p:spTree>
    <p:extLst>
      <p:ext uri="{BB962C8B-B14F-4D97-AF65-F5344CB8AC3E}">
        <p14:creationId xmlns:p14="http://schemas.microsoft.com/office/powerpoint/2010/main" val="1653655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Ambito territoriale n. 11</a:t>
            </a:r>
            <a:br>
              <a:rPr lang="it-IT" sz="4000" dirty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it-IT" sz="4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Pavullo – Sassuolo - Vignola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6744297"/>
              </p:ext>
            </p:extLst>
          </p:nvPr>
        </p:nvGraphicFramePr>
        <p:xfrm>
          <a:off x="457200" y="1600200"/>
          <a:ext cx="8435280" cy="4637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8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285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ORDINE E GRADO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COMUNE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SOSTEGNO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2852"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INFANZIA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2852"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PRIMARIA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2852"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1° GRADO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2852"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2° GRADO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2852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</p:spTree>
    <p:extLst>
      <p:ext uri="{BB962C8B-B14F-4D97-AF65-F5344CB8AC3E}">
        <p14:creationId xmlns:p14="http://schemas.microsoft.com/office/powerpoint/2010/main" val="2884593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it-IT" sz="4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Ordine e Grado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5240407"/>
              </p:ext>
            </p:extLst>
          </p:nvPr>
        </p:nvGraphicFramePr>
        <p:xfrm>
          <a:off x="457200" y="1600200"/>
          <a:ext cx="8435280" cy="4637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8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285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ORDINE E GRADO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COMUNE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SOSTEGNO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2852"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INFANZIA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2852"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PRIMARIA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2852"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1° GRADO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2852">
                <a:tc>
                  <a:txBody>
                    <a:bodyPr/>
                    <a:lstStyle/>
                    <a:p>
                      <a:pPr algn="l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2° GRADO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2852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896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</p:spTree>
    <p:extLst>
      <p:ext uri="{BB962C8B-B14F-4D97-AF65-F5344CB8AC3E}">
        <p14:creationId xmlns:p14="http://schemas.microsoft.com/office/powerpoint/2010/main" val="3488408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algn="ctr"/>
            <a:r>
              <a:rPr lang="it-IT" sz="44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L’anno di formazione e prova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3200" dirty="0"/>
              <a:t>Primo incontro propedeutico a carattere informativo: ore 3</a:t>
            </a:r>
          </a:p>
          <a:p>
            <a:pPr algn="just"/>
            <a:r>
              <a:rPr lang="it-IT" sz="3200" dirty="0"/>
              <a:t>Laboratori formativi: ore 12</a:t>
            </a:r>
          </a:p>
          <a:p>
            <a:pPr algn="just"/>
            <a:r>
              <a:rPr lang="it-IT" sz="3200" dirty="0"/>
              <a:t>Attività di </a:t>
            </a:r>
            <a:r>
              <a:rPr lang="it-IT" sz="3200" i="1" dirty="0" err="1"/>
              <a:t>peer</a:t>
            </a:r>
            <a:r>
              <a:rPr lang="it-IT" sz="3200" i="1" dirty="0"/>
              <a:t> to </a:t>
            </a:r>
            <a:r>
              <a:rPr lang="it-IT" sz="3200" i="1" dirty="0" err="1"/>
              <a:t>peer</a:t>
            </a:r>
            <a:r>
              <a:rPr lang="it-IT" sz="3200" dirty="0"/>
              <a:t>: ore 12</a:t>
            </a:r>
          </a:p>
          <a:p>
            <a:pPr algn="just"/>
            <a:r>
              <a:rPr lang="it-IT" sz="3200" dirty="0"/>
              <a:t>Incontro di restituzione finale: ore 3</a:t>
            </a:r>
          </a:p>
          <a:p>
            <a:pPr algn="just"/>
            <a:r>
              <a:rPr lang="it-IT" sz="3200" dirty="0"/>
              <a:t>Piattaforma INDIRE: ore 20</a:t>
            </a:r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sz="60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50 ore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</p:spTree>
    <p:extLst>
      <p:ext uri="{BB962C8B-B14F-4D97-AF65-F5344CB8AC3E}">
        <p14:creationId xmlns:p14="http://schemas.microsoft.com/office/powerpoint/2010/main" val="2720259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Autofit/>
          </a:bodyPr>
          <a:lstStyle/>
          <a:p>
            <a:pPr algn="ctr"/>
            <a:r>
              <a:rPr lang="it-IT" sz="4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Organizzazione dei laboratori formativi/incontro iniziale e di restituzione finale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endParaRPr lang="it-IT" sz="2800" dirty="0"/>
          </a:p>
          <a:p>
            <a:pPr marL="0" indent="0" algn="just">
              <a:buNone/>
            </a:pPr>
            <a:r>
              <a:rPr lang="it-IT" sz="2800" dirty="0"/>
              <a:t>dalle tre Scuole Polo per la Formazione, in collaborazione con l’Ambito Territoriale di Modena:</a:t>
            </a:r>
          </a:p>
          <a:p>
            <a:pPr marL="0" indent="0">
              <a:buNone/>
            </a:pPr>
            <a:endParaRPr lang="it-IT" dirty="0"/>
          </a:p>
          <a:p>
            <a:pPr lvl="3"/>
            <a:r>
              <a:rPr lang="it-IT" sz="2800" dirty="0"/>
              <a:t>Ambito territoriale n.   9 – IC Modena 3</a:t>
            </a:r>
          </a:p>
          <a:p>
            <a:pPr lvl="3"/>
            <a:r>
              <a:rPr lang="it-IT" sz="2800" dirty="0"/>
              <a:t>Ambito territoriale n. 10 – IC Carpi Nord</a:t>
            </a:r>
          </a:p>
          <a:p>
            <a:pPr lvl="3"/>
            <a:r>
              <a:rPr lang="it-IT" sz="2800" dirty="0"/>
              <a:t>Ambito territoriale n. 11 – IIS «Levi» Vignola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</p:spTree>
    <p:extLst>
      <p:ext uri="{BB962C8B-B14F-4D97-AF65-F5344CB8AC3E}">
        <p14:creationId xmlns:p14="http://schemas.microsoft.com/office/powerpoint/2010/main" val="3108225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I numeri dei laboratori formativi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pPr algn="just"/>
            <a:endParaRPr lang="it-IT" sz="1200" dirty="0"/>
          </a:p>
          <a:p>
            <a:pPr algn="just"/>
            <a:r>
              <a:rPr lang="it-IT" sz="3200" dirty="0"/>
              <a:t>Ogni docente ha svolto 12 ore di laboratori formativi;</a:t>
            </a:r>
          </a:p>
          <a:p>
            <a:pPr algn="just"/>
            <a:r>
              <a:rPr lang="it-IT" sz="3200" dirty="0"/>
              <a:t>ogni laboratorio ha avuto una durata di 3 ore;</a:t>
            </a:r>
          </a:p>
          <a:p>
            <a:pPr algn="just"/>
            <a:r>
              <a:rPr lang="it-IT" sz="3200" dirty="0"/>
              <a:t>per formare i docenti  sono stati  organizzati  130 laboratori.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</p:spTree>
    <p:extLst>
      <p:ext uri="{BB962C8B-B14F-4D97-AF65-F5344CB8AC3E}">
        <p14:creationId xmlns:p14="http://schemas.microsoft.com/office/powerpoint/2010/main" val="3952588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08112"/>
          </a:xfrm>
        </p:spPr>
        <p:txBody>
          <a:bodyPr>
            <a:noAutofit/>
          </a:bodyPr>
          <a:lstStyle/>
          <a:p>
            <a:pPr algn="ctr"/>
            <a:r>
              <a:rPr lang="it-IT" sz="44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Le aree dei laboratori formativi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a. nuove risorse digitali e loro impatto sulla didattica (25);</a:t>
            </a:r>
          </a:p>
          <a:p>
            <a:r>
              <a:rPr lang="it-IT" dirty="0"/>
              <a:t>b. gestione della classe e problematiche relazionali (18);</a:t>
            </a:r>
          </a:p>
          <a:p>
            <a:r>
              <a:rPr lang="it-IT" dirty="0"/>
              <a:t>c. valutazione didattica e valutazione di sistema         (autovalutazione e miglioramento) (16);</a:t>
            </a:r>
          </a:p>
          <a:p>
            <a:r>
              <a:rPr lang="it-IT" dirty="0"/>
              <a:t>d. bisogni educativi speciali (11);</a:t>
            </a:r>
          </a:p>
          <a:p>
            <a:r>
              <a:rPr lang="it-IT" dirty="0"/>
              <a:t>e. contrasto alla dispersione scolastica (7);</a:t>
            </a:r>
          </a:p>
          <a:p>
            <a:r>
              <a:rPr lang="it-IT" dirty="0"/>
              <a:t>f. inclusione sociale e dinamiche interculturali (8);</a:t>
            </a:r>
          </a:p>
          <a:p>
            <a:r>
              <a:rPr lang="it-IT" dirty="0"/>
              <a:t>g. orientamento e P.C.T.O. (6);</a:t>
            </a:r>
          </a:p>
          <a:p>
            <a:r>
              <a:rPr lang="it-IT" dirty="0"/>
              <a:t>h. buone pratiche di didattiche disciplinari (25);</a:t>
            </a:r>
          </a:p>
          <a:p>
            <a:r>
              <a:rPr lang="it-IT" dirty="0"/>
              <a:t>i. educazione civica (14);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Ufficio VIII - Ambito territoriale di Modena</a:t>
            </a:r>
          </a:p>
        </p:txBody>
      </p:sp>
    </p:spTree>
    <p:extLst>
      <p:ext uri="{BB962C8B-B14F-4D97-AF65-F5344CB8AC3E}">
        <p14:creationId xmlns:p14="http://schemas.microsoft.com/office/powerpoint/2010/main" val="2754895810"/>
      </p:ext>
    </p:extLst>
  </p:cSld>
  <p:clrMapOvr>
    <a:masterClrMapping/>
  </p:clrMapOvr>
</p:sld>
</file>

<file path=ppt/theme/theme1.xml><?xml version="1.0" encoding="utf-8"?>
<a:theme xmlns:a="http://schemas.openxmlformats.org/drawingml/2006/main" name="Intrecc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Luna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reccio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881</TotalTime>
  <Words>612</Words>
  <Application>Microsoft Office PowerPoint</Application>
  <PresentationFormat>Presentazione su schermo (4:3)</PresentationFormat>
  <Paragraphs>165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Arial</vt:lpstr>
      <vt:lpstr>Calibri</vt:lpstr>
      <vt:lpstr>Jokerman</vt:lpstr>
      <vt:lpstr>Tw Cen MT</vt:lpstr>
      <vt:lpstr>Intreccio</vt:lpstr>
      <vt:lpstr>I docenti in anno di  formazione e prova a.s. 2021/2022</vt:lpstr>
      <vt:lpstr>Ambito territoriale n. 9 Modena</vt:lpstr>
      <vt:lpstr>Ambito territoriale n. 10 Mirandola – Castelfranco - Carpi</vt:lpstr>
      <vt:lpstr>Ambito territoriale n. 11 Pavullo – Sassuolo - Vignola</vt:lpstr>
      <vt:lpstr>Ordine e Grado</vt:lpstr>
      <vt:lpstr>L’anno di formazione e prova</vt:lpstr>
      <vt:lpstr>Organizzazione dei laboratori formativi/incontro iniziale e di restituzione finale</vt:lpstr>
      <vt:lpstr>I numeri dei laboratori formativi</vt:lpstr>
      <vt:lpstr>Le aree dei laboratori formativi</vt:lpstr>
      <vt:lpstr>Tipologia dei laboratori</vt:lpstr>
      <vt:lpstr>ATTESTATI</vt:lpstr>
      <vt:lpstr>QUESTIONARI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laboratori formativi</dc:title>
  <dc:creator>Administrator</dc:creator>
  <cp:lastModifiedBy>ACCETTA CHIARA</cp:lastModifiedBy>
  <cp:revision>121</cp:revision>
  <cp:lastPrinted>2017-12-15T07:44:04Z</cp:lastPrinted>
  <dcterms:created xsi:type="dcterms:W3CDTF">2017-12-04T14:53:20Z</dcterms:created>
  <dcterms:modified xsi:type="dcterms:W3CDTF">2022-05-11T10:55:59Z</dcterms:modified>
</cp:coreProperties>
</file>